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ti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Lst>
  <p:notesMasterIdLst>
    <p:notesMasterId r:id="rId25"/>
  </p:notesMasterIdLst>
  <p:handoutMasterIdLst>
    <p:handoutMasterId r:id="rId26"/>
  </p:handoutMasterIdLst>
  <p:sldIdLst>
    <p:sldId id="256" r:id="rId6"/>
    <p:sldId id="277" r:id="rId7"/>
    <p:sldId id="257" r:id="rId8"/>
    <p:sldId id="262" r:id="rId9"/>
    <p:sldId id="263" r:id="rId10"/>
    <p:sldId id="264" r:id="rId11"/>
    <p:sldId id="265" r:id="rId12"/>
    <p:sldId id="278" r:id="rId13"/>
    <p:sldId id="266" r:id="rId14"/>
    <p:sldId id="273" r:id="rId15"/>
    <p:sldId id="274" r:id="rId16"/>
    <p:sldId id="275" r:id="rId17"/>
    <p:sldId id="276" r:id="rId18"/>
    <p:sldId id="267" r:id="rId19"/>
    <p:sldId id="268" r:id="rId20"/>
    <p:sldId id="269" r:id="rId21"/>
    <p:sldId id="270" r:id="rId22"/>
    <p:sldId id="271" r:id="rId23"/>
    <p:sldId id="272" r:id="rId24"/>
  </p:sldIdLst>
  <p:sldSz cx="9144000" cy="5143500" type="screen16x9"/>
  <p:notesSz cx="7010400" cy="9296400"/>
  <p:defaultTextStyle>
    <a:defPPr>
      <a:defRPr lang="en-US"/>
    </a:defPPr>
    <a:lvl1pPr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clrMode="gray"/>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F1D51"/>
    <a:srgbClr val="FAA729"/>
    <a:srgbClr val="0072BC"/>
    <a:srgbClr val="DB1B20"/>
    <a:srgbClr val="124298"/>
    <a:srgbClr val="139386"/>
    <a:srgbClr val="F4831A"/>
    <a:srgbClr val="1292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snapToObjects="1">
      <p:cViewPr varScale="1">
        <p:scale>
          <a:sx n="106" d="100"/>
          <a:sy n="106" d="100"/>
        </p:scale>
        <p:origin x="63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B7E5A53-2769-44A6-9433-2F1A9BC5A40F}"/>
              </a:ext>
            </a:extLst>
          </p:cNvPr>
          <p:cNvSpPr>
            <a:spLocks noGrp="1"/>
          </p:cNvSpPr>
          <p:nvPr>
            <p:ph type="hdr" sz="quarter"/>
          </p:nvPr>
        </p:nvSpPr>
        <p:spPr>
          <a:xfrm>
            <a:off x="0" y="0"/>
            <a:ext cx="3037840" cy="464820"/>
          </a:xfrm>
          <a:prstGeom prst="rect">
            <a:avLst/>
          </a:prstGeom>
        </p:spPr>
        <p:txBody>
          <a:bodyPr vert="horz" wrap="square" lIns="93177" tIns="46589" rIns="93177" bIns="46589"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44436D6E-C669-44D9-BFF8-B1962C615283}"/>
              </a:ext>
            </a:extLst>
          </p:cNvPr>
          <p:cNvSpPr>
            <a:spLocks noGrp="1"/>
          </p:cNvSpPr>
          <p:nvPr>
            <p:ph type="dt" sz="quarter" idx="1"/>
          </p:nvPr>
        </p:nvSpPr>
        <p:spPr>
          <a:xfrm>
            <a:off x="3970938" y="0"/>
            <a:ext cx="3037840" cy="464820"/>
          </a:xfrm>
          <a:prstGeom prst="rect">
            <a:avLst/>
          </a:prstGeom>
        </p:spPr>
        <p:txBody>
          <a:bodyPr vert="horz" wrap="square" lIns="93177" tIns="46589" rIns="93177" bIns="46589" numCol="1" anchor="t" anchorCtr="0" compatLnSpc="1">
            <a:prstTxWarp prst="textNoShape">
              <a:avLst/>
            </a:prstTxWarp>
          </a:bodyPr>
          <a:lstStyle>
            <a:lvl1pPr algn="r" eaLnBrk="1" hangingPunct="1">
              <a:defRPr sz="1200">
                <a:latin typeface="Calibri" panose="020F0502020204030204" pitchFamily="34" charset="0"/>
              </a:defRPr>
            </a:lvl1pPr>
          </a:lstStyle>
          <a:p>
            <a:pPr>
              <a:defRPr/>
            </a:pPr>
            <a:fld id="{71C82034-C4EC-45BE-B569-1915377AC9B0}" type="datetimeFigureOut">
              <a:rPr lang="en-US" altLang="en-US"/>
              <a:pPr>
                <a:defRPr/>
              </a:pPr>
              <a:t>1/16/2025</a:t>
            </a:fld>
            <a:endParaRPr lang="en-US" altLang="en-US"/>
          </a:p>
        </p:txBody>
      </p:sp>
      <p:sp>
        <p:nvSpPr>
          <p:cNvPr id="4" name="Footer Placeholder 3">
            <a:extLst>
              <a:ext uri="{FF2B5EF4-FFF2-40B4-BE49-F238E27FC236}">
                <a16:creationId xmlns:a16="http://schemas.microsoft.com/office/drawing/2014/main" id="{8DDCE622-8252-4B68-9226-021548B87124}"/>
              </a:ext>
            </a:extLst>
          </p:cNvPr>
          <p:cNvSpPr>
            <a:spLocks noGrp="1"/>
          </p:cNvSpPr>
          <p:nvPr>
            <p:ph type="ftr" sz="quarter" idx="2"/>
          </p:nvPr>
        </p:nvSpPr>
        <p:spPr>
          <a:xfrm>
            <a:off x="0" y="8829967"/>
            <a:ext cx="3037840" cy="464820"/>
          </a:xfrm>
          <a:prstGeom prst="rect">
            <a:avLst/>
          </a:prstGeom>
        </p:spPr>
        <p:txBody>
          <a:bodyPr vert="horz" wrap="square" lIns="93177" tIns="46589" rIns="93177" bIns="46589"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5" name="Slide Number Placeholder 4">
            <a:extLst>
              <a:ext uri="{FF2B5EF4-FFF2-40B4-BE49-F238E27FC236}">
                <a16:creationId xmlns:a16="http://schemas.microsoft.com/office/drawing/2014/main" id="{15A60689-9C43-4ED7-9B77-1BEF56DE754A}"/>
              </a:ext>
            </a:extLst>
          </p:cNvPr>
          <p:cNvSpPr>
            <a:spLocks noGrp="1"/>
          </p:cNvSpPr>
          <p:nvPr>
            <p:ph type="sldNum" sz="quarter" idx="3"/>
          </p:nvPr>
        </p:nvSpPr>
        <p:spPr>
          <a:xfrm>
            <a:off x="3970938" y="8829967"/>
            <a:ext cx="3037840" cy="464820"/>
          </a:xfrm>
          <a:prstGeom prst="rect">
            <a:avLst/>
          </a:prstGeom>
        </p:spPr>
        <p:txBody>
          <a:bodyPr vert="horz" wrap="square" lIns="93177" tIns="46589" rIns="93177" bIns="46589"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529A2110-F00C-43FF-BF90-C99061AFE85F}"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image1.jpeg>
</file>

<file path=ppt/media/image10.tif>
</file>

<file path=ppt/media/image11.tif>
</file>

<file path=ppt/media/image12.png>
</file>

<file path=ppt/media/image13.png>
</file>

<file path=ppt/media/image14.png>
</file>

<file path=ppt/media/image17.png>
</file>

<file path=ppt/media/image18.png>
</file>

<file path=ppt/media/image19.png>
</file>

<file path=ppt/media/image2.jpeg>
</file>

<file path=ppt/media/image22.tif>
</file>

<file path=ppt/media/image25.tif>
</file>

<file path=ppt/media/image28.tif>
</file>

<file path=ppt/media/image29.tif>
</file>

<file path=ppt/media/image3.png>
</file>

<file path=ppt/media/image30.tif>
</file>

<file path=ppt/media/image31.tif>
</file>

<file path=ppt/media/image32.tif>
</file>

<file path=ppt/media/image33.png>
</file>

<file path=ppt/media/image36.tif>
</file>

<file path=ppt/media/image37.tif>
</file>

<file path=ppt/media/image4.png>
</file>

<file path=ppt/media/image5.png>
</file>

<file path=ppt/media/image6.png>
</file>

<file path=ppt/media/image7.png>
</file>

<file path=ppt/media/image8.jpe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381FBFE-176E-40A7-95E1-30A7DAE8D083}"/>
              </a:ext>
            </a:extLst>
          </p:cNvPr>
          <p:cNvSpPr>
            <a:spLocks noGrp="1"/>
          </p:cNvSpPr>
          <p:nvPr>
            <p:ph type="hdr" sz="quarter"/>
          </p:nvPr>
        </p:nvSpPr>
        <p:spPr>
          <a:xfrm>
            <a:off x="0" y="0"/>
            <a:ext cx="3037840" cy="464820"/>
          </a:xfrm>
          <a:prstGeom prst="rect">
            <a:avLst/>
          </a:prstGeom>
        </p:spPr>
        <p:txBody>
          <a:bodyPr vert="horz" wrap="square" lIns="93177" tIns="46589" rIns="93177" bIns="46589"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86F9B32D-C09E-4F93-8D38-A3D0EFC0596D}"/>
              </a:ext>
            </a:extLst>
          </p:cNvPr>
          <p:cNvSpPr>
            <a:spLocks noGrp="1"/>
          </p:cNvSpPr>
          <p:nvPr>
            <p:ph type="dt" idx="1"/>
          </p:nvPr>
        </p:nvSpPr>
        <p:spPr>
          <a:xfrm>
            <a:off x="3970938" y="0"/>
            <a:ext cx="3037840" cy="464820"/>
          </a:xfrm>
          <a:prstGeom prst="rect">
            <a:avLst/>
          </a:prstGeom>
        </p:spPr>
        <p:txBody>
          <a:bodyPr vert="horz" wrap="square" lIns="93177" tIns="46589" rIns="93177" bIns="46589" numCol="1" anchor="t" anchorCtr="0" compatLnSpc="1">
            <a:prstTxWarp prst="textNoShape">
              <a:avLst/>
            </a:prstTxWarp>
          </a:bodyPr>
          <a:lstStyle>
            <a:lvl1pPr algn="r" eaLnBrk="1" hangingPunct="1">
              <a:defRPr sz="1200">
                <a:latin typeface="Calibri" panose="020F0502020204030204" pitchFamily="34" charset="0"/>
              </a:defRPr>
            </a:lvl1pPr>
          </a:lstStyle>
          <a:p>
            <a:pPr>
              <a:defRPr/>
            </a:pPr>
            <a:fld id="{4BB9B62F-DC1A-403B-9E07-21E6F7E37C64}" type="datetimeFigureOut">
              <a:rPr lang="en-US" altLang="en-US"/>
              <a:pPr>
                <a:defRPr/>
              </a:pPr>
              <a:t>1/16/2025</a:t>
            </a:fld>
            <a:endParaRPr lang="en-US" altLang="en-US"/>
          </a:p>
        </p:txBody>
      </p:sp>
      <p:sp>
        <p:nvSpPr>
          <p:cNvPr id="4" name="Slide Image Placeholder 3">
            <a:extLst>
              <a:ext uri="{FF2B5EF4-FFF2-40B4-BE49-F238E27FC236}">
                <a16:creationId xmlns:a16="http://schemas.microsoft.com/office/drawing/2014/main" id="{3F15C939-DF2F-48E8-BF5B-45CC3FD3CE3D}"/>
              </a:ext>
            </a:extLst>
          </p:cNvPr>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a:extLst>
              <a:ext uri="{FF2B5EF4-FFF2-40B4-BE49-F238E27FC236}">
                <a16:creationId xmlns:a16="http://schemas.microsoft.com/office/drawing/2014/main" id="{8A07F808-714E-4CF1-8D00-D2B6BEAAC617}"/>
              </a:ext>
            </a:extLst>
          </p:cNvPr>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EC3BE672-DA1F-42B4-9275-F0CD349E1730}"/>
              </a:ext>
            </a:extLst>
          </p:cNvPr>
          <p:cNvSpPr>
            <a:spLocks noGrp="1"/>
          </p:cNvSpPr>
          <p:nvPr>
            <p:ph type="ftr" sz="quarter" idx="4"/>
          </p:nvPr>
        </p:nvSpPr>
        <p:spPr>
          <a:xfrm>
            <a:off x="0" y="8829967"/>
            <a:ext cx="3037840" cy="464820"/>
          </a:xfrm>
          <a:prstGeom prst="rect">
            <a:avLst/>
          </a:prstGeom>
        </p:spPr>
        <p:txBody>
          <a:bodyPr vert="horz" wrap="square" lIns="93177" tIns="46589" rIns="93177" bIns="46589"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FCA24F7C-FEEC-4B3E-A22D-04C80A461C1A}"/>
              </a:ext>
            </a:extLst>
          </p:cNvPr>
          <p:cNvSpPr>
            <a:spLocks noGrp="1"/>
          </p:cNvSpPr>
          <p:nvPr>
            <p:ph type="sldNum" sz="quarter" idx="5"/>
          </p:nvPr>
        </p:nvSpPr>
        <p:spPr>
          <a:xfrm>
            <a:off x="3970938" y="8829967"/>
            <a:ext cx="3037840" cy="464820"/>
          </a:xfrm>
          <a:prstGeom prst="rect">
            <a:avLst/>
          </a:prstGeom>
        </p:spPr>
        <p:txBody>
          <a:bodyPr vert="horz" wrap="square" lIns="93177" tIns="46589" rIns="93177" bIns="46589"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3274D58A-D48D-4575-8275-CD102003342B}"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128"/>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128"/>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128"/>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128"/>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128"/>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8">
            <a:extLst>
              <a:ext uri="{FF2B5EF4-FFF2-40B4-BE49-F238E27FC236}">
                <a16:creationId xmlns:a16="http://schemas.microsoft.com/office/drawing/2014/main" id="{EE19AA8C-45F2-460C-B3E1-6B71DCE93E87}"/>
              </a:ext>
            </a:extLst>
          </p:cNvPr>
          <p:cNvPicPr>
            <a:picLocks noChangeAspect="1"/>
          </p:cNvPicPr>
          <p:nvPr/>
        </p:nvPicPr>
        <p:blipFill>
          <a:blip r:embed="rId2">
            <a:extLst>
              <a:ext uri="{28A0092B-C50C-407E-A947-70E740481C1C}">
                <a14:useLocalDpi xmlns:a14="http://schemas.microsoft.com/office/drawing/2010/main" val="0"/>
              </a:ext>
            </a:extLst>
          </a:blip>
          <a:srcRect l="5460" b="690"/>
          <a:stretch>
            <a:fillRect/>
          </a:stretch>
        </p:blipFill>
        <p:spPr bwMode="auto">
          <a:xfrm>
            <a:off x="6350" y="0"/>
            <a:ext cx="9137650" cy="5145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10">
            <a:extLst>
              <a:ext uri="{FF2B5EF4-FFF2-40B4-BE49-F238E27FC236}">
                <a16:creationId xmlns:a16="http://schemas.microsoft.com/office/drawing/2014/main" id="{FEA75FE9-C383-4327-95A4-321539874F51}"/>
              </a:ext>
            </a:extLst>
          </p:cNvPr>
          <p:cNvSpPr txBox="1">
            <a:spLocks noChangeArrowheads="1"/>
          </p:cNvSpPr>
          <p:nvPr/>
        </p:nvSpPr>
        <p:spPr bwMode="auto">
          <a:xfrm>
            <a:off x="127000" y="4908550"/>
            <a:ext cx="5246688" cy="508000"/>
          </a:xfrm>
          <a:prstGeom prst="rect">
            <a:avLst/>
          </a:prstGeom>
          <a:noFill/>
          <a:ln>
            <a:noFill/>
          </a:ln>
        </p:spPr>
        <p:txBody>
          <a:bodyPr>
            <a:spAutoFit/>
          </a:bodyPr>
          <a:lstStyle>
            <a:lvl1pPr>
              <a:defRPr>
                <a:solidFill>
                  <a:schemeClr val="tx1"/>
                </a:solidFill>
                <a:latin typeface="Arial" charset="0"/>
                <a:ea typeface="ＭＳ Ｐゴシック" charset="0"/>
                <a:cs typeface="ＭＳ Ｐゴシック" charset="0"/>
              </a:defRPr>
            </a:lvl1pPr>
            <a:lvl2pPr marL="742950" indent="-285750">
              <a:defRPr>
                <a:solidFill>
                  <a:schemeClr val="tx1"/>
                </a:solidFill>
                <a:latin typeface="Arial" charset="0"/>
                <a:ea typeface="ＭＳ Ｐゴシック" charset="0"/>
              </a:defRPr>
            </a:lvl2pPr>
            <a:lvl3pPr marL="1143000" indent="-228600">
              <a:defRPr>
                <a:solidFill>
                  <a:schemeClr val="tx1"/>
                </a:solidFill>
                <a:latin typeface="Arial" charset="0"/>
                <a:ea typeface="ＭＳ Ｐゴシック" charset="0"/>
              </a:defRPr>
            </a:lvl3pPr>
            <a:lvl4pPr marL="1600200" indent="-228600">
              <a:defRPr>
                <a:solidFill>
                  <a:schemeClr val="tx1"/>
                </a:solidFill>
                <a:latin typeface="Arial" charset="0"/>
                <a:ea typeface="ＭＳ Ｐゴシック" charset="0"/>
              </a:defRPr>
            </a:lvl4pPr>
            <a:lvl5pPr marL="2057400" indent="-22860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900" b="1" dirty="0"/>
              <a:t>© INDIUM CORPORATION  |  </a:t>
            </a:r>
            <a:r>
              <a:rPr lang="en-US" sz="900" b="1" dirty="0">
                <a:solidFill>
                  <a:srgbClr val="0072BC"/>
                </a:solidFill>
              </a:rPr>
              <a:t>STRATEGIC PARTNER CONFIDENTIAL</a:t>
            </a:r>
          </a:p>
          <a:p>
            <a:pPr eaLnBrk="1" hangingPunct="1">
              <a:defRPr/>
            </a:pPr>
            <a:endParaRPr lang="en-US" sz="900" b="1" dirty="0">
              <a:solidFill>
                <a:srgbClr val="C00000"/>
              </a:solidFill>
            </a:endParaRPr>
          </a:p>
          <a:p>
            <a:pPr eaLnBrk="1" hangingPunct="1">
              <a:defRPr/>
            </a:pPr>
            <a:endParaRPr lang="en-US" sz="900" b="1" dirty="0">
              <a:solidFill>
                <a:srgbClr val="FAA729"/>
              </a:solidFill>
            </a:endParaRPr>
          </a:p>
        </p:txBody>
      </p:sp>
      <p:sp>
        <p:nvSpPr>
          <p:cNvPr id="6" name="Rectangle 5">
            <a:extLst>
              <a:ext uri="{FF2B5EF4-FFF2-40B4-BE49-F238E27FC236}">
                <a16:creationId xmlns:a16="http://schemas.microsoft.com/office/drawing/2014/main" id="{7A85A567-1E71-456E-9664-A0C751409BD5}"/>
              </a:ext>
            </a:extLst>
          </p:cNvPr>
          <p:cNvSpPr/>
          <p:nvPr/>
        </p:nvSpPr>
        <p:spPr>
          <a:xfrm>
            <a:off x="1778000" y="5102225"/>
            <a:ext cx="2128838" cy="46038"/>
          </a:xfrm>
          <a:prstGeom prst="rect">
            <a:avLst/>
          </a:prstGeom>
          <a:solidFill>
            <a:srgbClr val="0072BC"/>
          </a:solid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solidFill>
                <a:srgbClr val="F4831A"/>
              </a:solidFill>
            </a:endParaRPr>
          </a:p>
        </p:txBody>
      </p:sp>
      <p:pic>
        <p:nvPicPr>
          <p:cNvPr id="8" name="Picture 13">
            <a:extLst>
              <a:ext uri="{FF2B5EF4-FFF2-40B4-BE49-F238E27FC236}">
                <a16:creationId xmlns:a16="http://schemas.microsoft.com/office/drawing/2014/main" id="{A0AAE421-2B4D-4A0E-BF46-B2D4A4D4724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438" y="4379913"/>
            <a:ext cx="410368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8">
            <a:extLst>
              <a:ext uri="{FF2B5EF4-FFF2-40B4-BE49-F238E27FC236}">
                <a16:creationId xmlns:a16="http://schemas.microsoft.com/office/drawing/2014/main" id="{30FB1DE4-6440-407D-A541-45ED70071F38}"/>
              </a:ext>
            </a:extLst>
          </p:cNvPr>
          <p:cNvSpPr/>
          <p:nvPr/>
        </p:nvSpPr>
        <p:spPr>
          <a:xfrm>
            <a:off x="0" y="0"/>
            <a:ext cx="3094038" cy="46038"/>
          </a:xfrm>
          <a:prstGeom prst="rect">
            <a:avLst/>
          </a:prstGeom>
          <a:solidFill>
            <a:srgbClr val="0072BC"/>
          </a:solid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solidFill>
                <a:srgbClr val="DB1B20"/>
              </a:solidFill>
            </a:endParaRPr>
          </a:p>
        </p:txBody>
      </p:sp>
      <p:sp>
        <p:nvSpPr>
          <p:cNvPr id="10" name="Rectangle 9">
            <a:extLst>
              <a:ext uri="{FF2B5EF4-FFF2-40B4-BE49-F238E27FC236}">
                <a16:creationId xmlns:a16="http://schemas.microsoft.com/office/drawing/2014/main" id="{BA1575A5-32C1-4F0F-AA93-989C1FE4F0F6}"/>
              </a:ext>
            </a:extLst>
          </p:cNvPr>
          <p:cNvSpPr>
            <a:spLocks noChangeArrowheads="1"/>
          </p:cNvSpPr>
          <p:nvPr/>
        </p:nvSpPr>
        <p:spPr bwMode="auto">
          <a:xfrm>
            <a:off x="-58738" y="36513"/>
            <a:ext cx="3287713"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algn="ctr" eaLnBrk="1" hangingPunct="1">
              <a:defRPr/>
            </a:pPr>
            <a:r>
              <a:rPr lang="en-US" altLang="en-US" sz="900">
                <a:solidFill>
                  <a:srgbClr val="0072BC"/>
                </a:solidFill>
              </a:rPr>
              <a:t>NON-DISCLOSURE AGREEMENT (NDA) CONFIDENTIAL</a:t>
            </a:r>
          </a:p>
        </p:txBody>
      </p:sp>
      <p:sp>
        <p:nvSpPr>
          <p:cNvPr id="2" name="Title 1"/>
          <p:cNvSpPr>
            <a:spLocks noGrp="1"/>
          </p:cNvSpPr>
          <p:nvPr>
            <p:ph type="ctrTitle"/>
          </p:nvPr>
        </p:nvSpPr>
        <p:spPr>
          <a:xfrm>
            <a:off x="344382" y="487633"/>
            <a:ext cx="5773849" cy="1275190"/>
          </a:xfrm>
        </p:spPr>
        <p:txBody>
          <a:bodyPr>
            <a:normAutofit/>
          </a:bodyPr>
          <a:lstStyle>
            <a:lvl1pPr algn="l">
              <a:defRPr sz="4000"/>
            </a:lvl1pPr>
          </a:lstStyle>
          <a:p>
            <a:r>
              <a:rPr lang="en-US"/>
              <a:t>Click to edit Master title style</a:t>
            </a:r>
            <a:endParaRPr lang="en-US" dirty="0"/>
          </a:p>
        </p:txBody>
      </p:sp>
      <p:sp>
        <p:nvSpPr>
          <p:cNvPr id="3" name="Subtitle 2"/>
          <p:cNvSpPr>
            <a:spLocks noGrp="1"/>
          </p:cNvSpPr>
          <p:nvPr>
            <p:ph type="subTitle" idx="1"/>
          </p:nvPr>
        </p:nvSpPr>
        <p:spPr>
          <a:xfrm>
            <a:off x="344382" y="1867200"/>
            <a:ext cx="4735830" cy="1314450"/>
          </a:xfrm>
        </p:spPr>
        <p:txBody>
          <a:bodyPr>
            <a:normAutofit/>
          </a:bodyPr>
          <a:lstStyle>
            <a:lvl1pPr marL="0" indent="0" algn="l">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3162779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lternate 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89CCA10-E34B-401C-B5B9-5039AFB6E263}"/>
              </a:ext>
            </a:extLst>
          </p:cNvPr>
          <p:cNvSpPr/>
          <p:nvPr/>
        </p:nvSpPr>
        <p:spPr>
          <a:xfrm>
            <a:off x="6049963" y="1588"/>
            <a:ext cx="3100387" cy="46037"/>
          </a:xfrm>
          <a:prstGeom prst="rect">
            <a:avLst/>
          </a:prstGeom>
          <a:solidFill>
            <a:srgbClr val="0072BC"/>
          </a:solid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solidFill>
                <a:srgbClr val="F4831A"/>
              </a:solidFill>
            </a:endParaRPr>
          </a:p>
        </p:txBody>
      </p:sp>
      <p:sp>
        <p:nvSpPr>
          <p:cNvPr id="5" name="Rectangle 4">
            <a:extLst>
              <a:ext uri="{FF2B5EF4-FFF2-40B4-BE49-F238E27FC236}">
                <a16:creationId xmlns:a16="http://schemas.microsoft.com/office/drawing/2014/main" id="{8C923422-D141-4EBF-BA7E-B7C7E20C14A0}"/>
              </a:ext>
            </a:extLst>
          </p:cNvPr>
          <p:cNvSpPr>
            <a:spLocks noChangeArrowheads="1"/>
          </p:cNvSpPr>
          <p:nvPr/>
        </p:nvSpPr>
        <p:spPr bwMode="auto">
          <a:xfrm>
            <a:off x="5953125" y="36513"/>
            <a:ext cx="3224213"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algn="ctr" eaLnBrk="1" hangingPunct="1">
              <a:defRPr/>
            </a:pPr>
            <a:r>
              <a:rPr lang="en-US" altLang="en-US" sz="900">
                <a:solidFill>
                  <a:srgbClr val="0072BC"/>
                </a:solidFill>
              </a:rPr>
              <a:t>NON-DISCLOSURE AGREEMENT (NDA) CONFIDENTIAL</a:t>
            </a:r>
          </a:p>
        </p:txBody>
      </p:sp>
      <p:pic>
        <p:nvPicPr>
          <p:cNvPr id="6" name="Picture 10">
            <a:extLst>
              <a:ext uri="{FF2B5EF4-FFF2-40B4-BE49-F238E27FC236}">
                <a16:creationId xmlns:a16="http://schemas.microsoft.com/office/drawing/2014/main" id="{B3B834C8-EE5D-4AE0-A3D7-6F018847ED4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541963" y="4916488"/>
            <a:ext cx="2022475" cy="227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2">
            <a:extLst>
              <a:ext uri="{FF2B5EF4-FFF2-40B4-BE49-F238E27FC236}">
                <a16:creationId xmlns:a16="http://schemas.microsoft.com/office/drawing/2014/main" id="{78F6FC15-9200-4D8A-82A3-92691B650E4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288" y="1588"/>
            <a:ext cx="2308226" cy="1509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3">
            <a:extLst>
              <a:ext uri="{FF2B5EF4-FFF2-40B4-BE49-F238E27FC236}">
                <a16:creationId xmlns:a16="http://schemas.microsoft.com/office/drawing/2014/main" id="{C60EFE6E-128A-4E69-A188-EE1348177B0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51688" y="3914775"/>
            <a:ext cx="1992312" cy="122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p:cNvSpPr>
            <a:spLocks noGrp="1"/>
          </p:cNvSpPr>
          <p:nvPr>
            <p:ph type="ctrTitle"/>
          </p:nvPr>
        </p:nvSpPr>
        <p:spPr>
          <a:xfrm>
            <a:off x="685800" y="1809751"/>
            <a:ext cx="7772400" cy="1102519"/>
          </a:xfrm>
        </p:spPr>
        <p:txBody>
          <a:bodyPr>
            <a:normAutofit/>
          </a:bodyPr>
          <a:lstStyle>
            <a:lvl1pPr algn="ctr">
              <a:defRPr sz="4000"/>
            </a:lvl1pPr>
          </a:lstStyle>
          <a:p>
            <a:r>
              <a:rPr lang="en-US"/>
              <a:t>Click to edit Master title style</a:t>
            </a:r>
            <a:endParaRPr lang="en-US" dirty="0"/>
          </a:p>
        </p:txBody>
      </p:sp>
      <p:sp>
        <p:nvSpPr>
          <p:cNvPr id="8" name="Subtitle 2"/>
          <p:cNvSpPr>
            <a:spLocks noGrp="1"/>
          </p:cNvSpPr>
          <p:nvPr>
            <p:ph type="subTitle" idx="1"/>
          </p:nvPr>
        </p:nvSpPr>
        <p:spPr>
          <a:xfrm>
            <a:off x="1371600" y="2914650"/>
            <a:ext cx="6400800" cy="131445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3137382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5F4E183-6F56-46AB-88CD-4B5C41C003E7}"/>
              </a:ext>
            </a:extLst>
          </p:cNvPr>
          <p:cNvSpPr/>
          <p:nvPr/>
        </p:nvSpPr>
        <p:spPr>
          <a:xfrm>
            <a:off x="0" y="0"/>
            <a:ext cx="3094038" cy="46038"/>
          </a:xfrm>
          <a:prstGeom prst="rect">
            <a:avLst/>
          </a:prstGeom>
          <a:solidFill>
            <a:srgbClr val="0072BC"/>
          </a:solid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solidFill>
                <a:srgbClr val="DB1B20"/>
              </a:solidFill>
            </a:endParaRPr>
          </a:p>
        </p:txBody>
      </p:sp>
      <p:sp>
        <p:nvSpPr>
          <p:cNvPr id="5" name="Rectangle 4">
            <a:extLst>
              <a:ext uri="{FF2B5EF4-FFF2-40B4-BE49-F238E27FC236}">
                <a16:creationId xmlns:a16="http://schemas.microsoft.com/office/drawing/2014/main" id="{13C0C843-8400-49FE-88F8-091EE8069F1D}"/>
              </a:ext>
            </a:extLst>
          </p:cNvPr>
          <p:cNvSpPr>
            <a:spLocks noChangeArrowheads="1"/>
          </p:cNvSpPr>
          <p:nvPr/>
        </p:nvSpPr>
        <p:spPr bwMode="auto">
          <a:xfrm>
            <a:off x="-58738" y="36513"/>
            <a:ext cx="3287713"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algn="ctr" eaLnBrk="1" hangingPunct="1">
              <a:defRPr/>
            </a:pPr>
            <a:r>
              <a:rPr lang="en-US" altLang="en-US" sz="900">
                <a:solidFill>
                  <a:srgbClr val="0072BC"/>
                </a:solidFill>
              </a:rPr>
              <a:t>NON-DISCLOSURE AGREEMENT (NDA) CONFIDENTIAL</a:t>
            </a:r>
          </a:p>
        </p:txBody>
      </p:sp>
      <p:pic>
        <p:nvPicPr>
          <p:cNvPr id="6" name="Picture 10">
            <a:extLst>
              <a:ext uri="{FF2B5EF4-FFF2-40B4-BE49-F238E27FC236}">
                <a16:creationId xmlns:a16="http://schemas.microsoft.com/office/drawing/2014/main" id="{F3C104C7-28DE-46AC-9B63-D820D527FE0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541963" y="4916488"/>
            <a:ext cx="2022475" cy="227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12">
            <a:extLst>
              <a:ext uri="{FF2B5EF4-FFF2-40B4-BE49-F238E27FC236}">
                <a16:creationId xmlns:a16="http://schemas.microsoft.com/office/drawing/2014/main" id="{9BCD9D9C-FEA1-49EF-915F-8D4B5F970CD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51688" y="3914775"/>
            <a:ext cx="1992312" cy="122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3">
            <a:extLst>
              <a:ext uri="{FF2B5EF4-FFF2-40B4-BE49-F238E27FC236}">
                <a16:creationId xmlns:a16="http://schemas.microsoft.com/office/drawing/2014/main" id="{16F165F3-61F1-4816-8273-FD096BE3AA95}"/>
              </a:ext>
            </a:extLst>
          </p:cNvPr>
          <p:cNvPicPr>
            <a:picLocks noChangeAspect="1"/>
          </p:cNvPicPr>
          <p:nvPr/>
        </p:nvPicPr>
        <p:blipFill>
          <a:blip r:embed="rId4">
            <a:extLst>
              <a:ext uri="{28A0092B-C50C-407E-A947-70E740481C1C}">
                <a14:useLocalDpi xmlns:a14="http://schemas.microsoft.com/office/drawing/2010/main" val="0"/>
              </a:ext>
            </a:extLst>
          </a:blip>
          <a:srcRect r="3033"/>
          <a:stretch>
            <a:fillRect/>
          </a:stretch>
        </p:blipFill>
        <p:spPr bwMode="auto">
          <a:xfrm>
            <a:off x="7148513" y="-14288"/>
            <a:ext cx="1995487" cy="3146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222250" y="1200152"/>
            <a:ext cx="8464550" cy="3698420"/>
          </a:xfrm>
        </p:spPr>
        <p:txBody>
          <a:bodyPr>
            <a:normAutofit/>
          </a:bodyPr>
          <a:lstStyle>
            <a:lvl1pPr>
              <a:defRPr sz="2800" baseline="0"/>
            </a:lvl1pPr>
          </a:lstStyle>
          <a:p>
            <a:pPr lvl="0"/>
            <a:r>
              <a:rPr lang="en-US"/>
              <a:t>Edit Master text styles</a:t>
            </a:r>
          </a:p>
        </p:txBody>
      </p:sp>
      <p:sp>
        <p:nvSpPr>
          <p:cNvPr id="11" name="Title 1"/>
          <p:cNvSpPr>
            <a:spLocks noGrp="1"/>
          </p:cNvSpPr>
          <p:nvPr>
            <p:ph type="title"/>
          </p:nvPr>
        </p:nvSpPr>
        <p:spPr>
          <a:xfrm>
            <a:off x="226796" y="205979"/>
            <a:ext cx="7461481" cy="857250"/>
          </a:xfrm>
        </p:spPr>
        <p:txBody>
          <a:bodyPr/>
          <a:lstStyle/>
          <a:p>
            <a:r>
              <a:rPr lang="en-US"/>
              <a:t>Click to edit Master title style</a:t>
            </a:r>
            <a:endParaRPr lang="en-US" dirty="0"/>
          </a:p>
        </p:txBody>
      </p:sp>
    </p:spTree>
    <p:extLst>
      <p:ext uri="{BB962C8B-B14F-4D97-AF65-F5344CB8AC3E}">
        <p14:creationId xmlns:p14="http://schemas.microsoft.com/office/powerpoint/2010/main" val="15788632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lumn">
    <p:spTree>
      <p:nvGrpSpPr>
        <p:cNvPr id="1" name=""/>
        <p:cNvGrpSpPr/>
        <p:nvPr/>
      </p:nvGrpSpPr>
      <p:grpSpPr>
        <a:xfrm>
          <a:off x="0" y="0"/>
          <a:ext cx="0" cy="0"/>
          <a:chOff x="0" y="0"/>
          <a:chExt cx="0" cy="0"/>
        </a:xfrm>
      </p:grpSpPr>
      <p:pic>
        <p:nvPicPr>
          <p:cNvPr id="5" name="Picture 8">
            <a:extLst>
              <a:ext uri="{FF2B5EF4-FFF2-40B4-BE49-F238E27FC236}">
                <a16:creationId xmlns:a16="http://schemas.microsoft.com/office/drawing/2014/main" id="{D86D3FB9-98C5-485A-BF5C-E8764294836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541963" y="4916488"/>
            <a:ext cx="2022475" cy="227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9">
            <a:extLst>
              <a:ext uri="{FF2B5EF4-FFF2-40B4-BE49-F238E27FC236}">
                <a16:creationId xmlns:a16="http://schemas.microsoft.com/office/drawing/2014/main" id="{080457BB-CFCB-4A68-A005-123F98BE3DE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51688" y="3914775"/>
            <a:ext cx="1992312" cy="122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10">
            <a:extLst>
              <a:ext uri="{FF2B5EF4-FFF2-40B4-BE49-F238E27FC236}">
                <a16:creationId xmlns:a16="http://schemas.microsoft.com/office/drawing/2014/main" id="{FDCBE651-64EB-4890-B7EE-CE5BF791FDDD}"/>
              </a:ext>
            </a:extLst>
          </p:cNvPr>
          <p:cNvPicPr>
            <a:picLocks noChangeAspect="1"/>
          </p:cNvPicPr>
          <p:nvPr/>
        </p:nvPicPr>
        <p:blipFill>
          <a:blip r:embed="rId4">
            <a:extLst>
              <a:ext uri="{28A0092B-C50C-407E-A947-70E740481C1C}">
                <a14:useLocalDpi xmlns:a14="http://schemas.microsoft.com/office/drawing/2010/main" val="0"/>
              </a:ext>
            </a:extLst>
          </a:blip>
          <a:srcRect r="3033"/>
          <a:stretch>
            <a:fillRect/>
          </a:stretch>
        </p:blipFill>
        <p:spPr bwMode="auto">
          <a:xfrm>
            <a:off x="7148513" y="-14288"/>
            <a:ext cx="1995487" cy="3146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a:extLst>
              <a:ext uri="{FF2B5EF4-FFF2-40B4-BE49-F238E27FC236}">
                <a16:creationId xmlns:a16="http://schemas.microsoft.com/office/drawing/2014/main" id="{39ABE0D9-BE91-41E9-B234-612AA090D54B}"/>
              </a:ext>
            </a:extLst>
          </p:cNvPr>
          <p:cNvSpPr/>
          <p:nvPr/>
        </p:nvSpPr>
        <p:spPr>
          <a:xfrm>
            <a:off x="0" y="0"/>
            <a:ext cx="3094038" cy="46038"/>
          </a:xfrm>
          <a:prstGeom prst="rect">
            <a:avLst/>
          </a:prstGeom>
          <a:solidFill>
            <a:srgbClr val="0072BC"/>
          </a:solid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solidFill>
                <a:srgbClr val="DB1B20"/>
              </a:solidFill>
            </a:endParaRPr>
          </a:p>
        </p:txBody>
      </p:sp>
      <p:sp>
        <p:nvSpPr>
          <p:cNvPr id="9" name="Rectangle 8">
            <a:extLst>
              <a:ext uri="{FF2B5EF4-FFF2-40B4-BE49-F238E27FC236}">
                <a16:creationId xmlns:a16="http://schemas.microsoft.com/office/drawing/2014/main" id="{770CE569-DFCB-4962-B83F-0D5C1E002EC5}"/>
              </a:ext>
            </a:extLst>
          </p:cNvPr>
          <p:cNvSpPr>
            <a:spLocks noChangeArrowheads="1"/>
          </p:cNvSpPr>
          <p:nvPr/>
        </p:nvSpPr>
        <p:spPr bwMode="auto">
          <a:xfrm>
            <a:off x="-58738" y="36513"/>
            <a:ext cx="3287713"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algn="ctr" eaLnBrk="1" hangingPunct="1">
              <a:defRPr/>
            </a:pPr>
            <a:r>
              <a:rPr lang="en-US" altLang="en-US" sz="900">
                <a:solidFill>
                  <a:srgbClr val="0072BC"/>
                </a:solidFill>
              </a:rPr>
              <a:t>NON-DISCLOSURE AGREEMENT (NDA) CONFIDENTIAL</a:t>
            </a:r>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796" y="1200152"/>
            <a:ext cx="4269007" cy="36984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p:txBody>
      </p:sp>
      <p:sp>
        <p:nvSpPr>
          <p:cNvPr id="4" name="Content Placeholder 3"/>
          <p:cNvSpPr>
            <a:spLocks noGrp="1"/>
          </p:cNvSpPr>
          <p:nvPr>
            <p:ph sz="half" idx="2"/>
          </p:nvPr>
        </p:nvSpPr>
        <p:spPr>
          <a:xfrm>
            <a:off x="4648200" y="1200152"/>
            <a:ext cx="4038600" cy="36984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p:txBody>
      </p:sp>
    </p:spTree>
    <p:extLst>
      <p:ext uri="{BB962C8B-B14F-4D97-AF65-F5344CB8AC3E}">
        <p14:creationId xmlns:p14="http://schemas.microsoft.com/office/powerpoint/2010/main" val="3105930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pic>
        <p:nvPicPr>
          <p:cNvPr id="3" name="Picture 8">
            <a:extLst>
              <a:ext uri="{FF2B5EF4-FFF2-40B4-BE49-F238E27FC236}">
                <a16:creationId xmlns:a16="http://schemas.microsoft.com/office/drawing/2014/main" id="{EDF7BFDB-AA00-472A-8808-5F305AA3CCE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541963" y="4916488"/>
            <a:ext cx="2022475" cy="227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9">
            <a:extLst>
              <a:ext uri="{FF2B5EF4-FFF2-40B4-BE49-F238E27FC236}">
                <a16:creationId xmlns:a16="http://schemas.microsoft.com/office/drawing/2014/main" id="{53AFC968-ECB9-49B1-BE54-4748D60D024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51688" y="3914775"/>
            <a:ext cx="1992312" cy="122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0">
            <a:extLst>
              <a:ext uri="{FF2B5EF4-FFF2-40B4-BE49-F238E27FC236}">
                <a16:creationId xmlns:a16="http://schemas.microsoft.com/office/drawing/2014/main" id="{068C500F-1784-4512-BAE6-96162A090630}"/>
              </a:ext>
            </a:extLst>
          </p:cNvPr>
          <p:cNvPicPr>
            <a:picLocks noChangeAspect="1"/>
          </p:cNvPicPr>
          <p:nvPr/>
        </p:nvPicPr>
        <p:blipFill>
          <a:blip r:embed="rId4">
            <a:extLst>
              <a:ext uri="{28A0092B-C50C-407E-A947-70E740481C1C}">
                <a14:useLocalDpi xmlns:a14="http://schemas.microsoft.com/office/drawing/2010/main" val="0"/>
              </a:ext>
            </a:extLst>
          </a:blip>
          <a:srcRect r="3033"/>
          <a:stretch>
            <a:fillRect/>
          </a:stretch>
        </p:blipFill>
        <p:spPr bwMode="auto">
          <a:xfrm>
            <a:off x="7148513" y="-14288"/>
            <a:ext cx="1995487" cy="3146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F8C5DFD1-BE19-4B26-8077-D6D740C75E8D}"/>
              </a:ext>
            </a:extLst>
          </p:cNvPr>
          <p:cNvSpPr/>
          <p:nvPr/>
        </p:nvSpPr>
        <p:spPr>
          <a:xfrm>
            <a:off x="0" y="0"/>
            <a:ext cx="3094038" cy="46038"/>
          </a:xfrm>
          <a:prstGeom prst="rect">
            <a:avLst/>
          </a:prstGeom>
          <a:solidFill>
            <a:srgbClr val="0072BC"/>
          </a:solid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solidFill>
                <a:srgbClr val="DB1B20"/>
              </a:solidFill>
            </a:endParaRPr>
          </a:p>
        </p:txBody>
      </p:sp>
      <p:sp>
        <p:nvSpPr>
          <p:cNvPr id="7" name="Rectangle 6">
            <a:extLst>
              <a:ext uri="{FF2B5EF4-FFF2-40B4-BE49-F238E27FC236}">
                <a16:creationId xmlns:a16="http://schemas.microsoft.com/office/drawing/2014/main" id="{B81CC4CA-AF88-4C93-B175-DDC905229D4F}"/>
              </a:ext>
            </a:extLst>
          </p:cNvPr>
          <p:cNvSpPr>
            <a:spLocks noChangeArrowheads="1"/>
          </p:cNvSpPr>
          <p:nvPr/>
        </p:nvSpPr>
        <p:spPr bwMode="auto">
          <a:xfrm>
            <a:off x="-58738" y="36513"/>
            <a:ext cx="3287713"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algn="ctr" eaLnBrk="1" hangingPunct="1">
              <a:defRPr/>
            </a:pPr>
            <a:r>
              <a:rPr lang="en-US" altLang="en-US" sz="900">
                <a:solidFill>
                  <a:srgbClr val="0072BC"/>
                </a:solidFill>
              </a:rPr>
              <a:t>NON-DISCLOSURE AGREEMENT (NDA) CONFIDENTIAL</a:t>
            </a:r>
          </a:p>
        </p:txBody>
      </p:sp>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Tree>
    <p:extLst>
      <p:ext uri="{BB962C8B-B14F-4D97-AF65-F5344CB8AC3E}">
        <p14:creationId xmlns:p14="http://schemas.microsoft.com/office/powerpoint/2010/main" val="531414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uthor Slide">
    <p:spTree>
      <p:nvGrpSpPr>
        <p:cNvPr id="1" name=""/>
        <p:cNvGrpSpPr/>
        <p:nvPr/>
      </p:nvGrpSpPr>
      <p:grpSpPr>
        <a:xfrm>
          <a:off x="0" y="0"/>
          <a:ext cx="0" cy="0"/>
          <a:chOff x="0" y="0"/>
          <a:chExt cx="0" cy="0"/>
        </a:xfrm>
      </p:grpSpPr>
      <p:pic>
        <p:nvPicPr>
          <p:cNvPr id="3" name="Picture 8">
            <a:extLst>
              <a:ext uri="{FF2B5EF4-FFF2-40B4-BE49-F238E27FC236}">
                <a16:creationId xmlns:a16="http://schemas.microsoft.com/office/drawing/2014/main" id="{4380735C-CFE0-48DA-B518-EC6F29960BF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541963" y="4916488"/>
            <a:ext cx="2022475" cy="227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9">
            <a:extLst>
              <a:ext uri="{FF2B5EF4-FFF2-40B4-BE49-F238E27FC236}">
                <a16:creationId xmlns:a16="http://schemas.microsoft.com/office/drawing/2014/main" id="{120E102F-9351-459E-B107-ADAB5675335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51688" y="3914775"/>
            <a:ext cx="1992312" cy="122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0">
            <a:extLst>
              <a:ext uri="{FF2B5EF4-FFF2-40B4-BE49-F238E27FC236}">
                <a16:creationId xmlns:a16="http://schemas.microsoft.com/office/drawing/2014/main" id="{A4D65C4B-C269-4B7A-9164-0CA233D46C6F}"/>
              </a:ext>
            </a:extLst>
          </p:cNvPr>
          <p:cNvPicPr>
            <a:picLocks noChangeAspect="1"/>
          </p:cNvPicPr>
          <p:nvPr/>
        </p:nvPicPr>
        <p:blipFill>
          <a:blip r:embed="rId4">
            <a:extLst>
              <a:ext uri="{28A0092B-C50C-407E-A947-70E740481C1C}">
                <a14:useLocalDpi xmlns:a14="http://schemas.microsoft.com/office/drawing/2010/main" val="0"/>
              </a:ext>
            </a:extLst>
          </a:blip>
          <a:srcRect r="3033"/>
          <a:stretch>
            <a:fillRect/>
          </a:stretch>
        </p:blipFill>
        <p:spPr bwMode="auto">
          <a:xfrm>
            <a:off x="7148513" y="-14288"/>
            <a:ext cx="1995487" cy="3146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E19D8ADD-26D5-4373-9CA4-7C913811DA16}"/>
              </a:ext>
            </a:extLst>
          </p:cNvPr>
          <p:cNvSpPr/>
          <p:nvPr/>
        </p:nvSpPr>
        <p:spPr>
          <a:xfrm>
            <a:off x="0" y="0"/>
            <a:ext cx="3094038" cy="46038"/>
          </a:xfrm>
          <a:prstGeom prst="rect">
            <a:avLst/>
          </a:prstGeom>
          <a:solidFill>
            <a:srgbClr val="0072BC"/>
          </a:solid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solidFill>
                <a:srgbClr val="DB1B20"/>
              </a:solidFill>
            </a:endParaRPr>
          </a:p>
        </p:txBody>
      </p:sp>
      <p:sp>
        <p:nvSpPr>
          <p:cNvPr id="7" name="Rectangle 6">
            <a:extLst>
              <a:ext uri="{FF2B5EF4-FFF2-40B4-BE49-F238E27FC236}">
                <a16:creationId xmlns:a16="http://schemas.microsoft.com/office/drawing/2014/main" id="{83D8AEFD-9C2C-4091-89A2-5939B9350AF2}"/>
              </a:ext>
            </a:extLst>
          </p:cNvPr>
          <p:cNvSpPr>
            <a:spLocks noChangeArrowheads="1"/>
          </p:cNvSpPr>
          <p:nvPr/>
        </p:nvSpPr>
        <p:spPr bwMode="auto">
          <a:xfrm>
            <a:off x="-58738" y="36513"/>
            <a:ext cx="3287713"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algn="ctr" eaLnBrk="1" hangingPunct="1">
              <a:defRPr/>
            </a:pPr>
            <a:r>
              <a:rPr lang="en-US" altLang="en-US" sz="900">
                <a:solidFill>
                  <a:srgbClr val="0072BC"/>
                </a:solidFill>
              </a:rPr>
              <a:t>NON-DISCLOSURE AGREEMENT (NDA) CONFIDENTIAL</a:t>
            </a:r>
          </a:p>
        </p:txBody>
      </p:sp>
      <p:sp>
        <p:nvSpPr>
          <p:cNvPr id="8" name="Subtitle 2"/>
          <p:cNvSpPr>
            <a:spLocks noGrp="1"/>
          </p:cNvSpPr>
          <p:nvPr>
            <p:ph type="subTitle" idx="1"/>
          </p:nvPr>
        </p:nvSpPr>
        <p:spPr>
          <a:xfrm>
            <a:off x="1371600" y="1966913"/>
            <a:ext cx="6400800" cy="131445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3817485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8"/>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45D8B4D6-CE81-44D5-A33F-0AED9EC35C4E}"/>
              </a:ext>
            </a:extLst>
          </p:cNvPr>
          <p:cNvSpPr>
            <a:spLocks noGrp="1"/>
          </p:cNvSpPr>
          <p:nvPr>
            <p:ph type="title"/>
          </p:nvPr>
        </p:nvSpPr>
        <p:spPr bwMode="auto">
          <a:xfrm>
            <a:off x="227013" y="206375"/>
            <a:ext cx="746125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3846C6C7-2039-4179-8D5F-9424FFFFA818}"/>
              </a:ext>
            </a:extLst>
          </p:cNvPr>
          <p:cNvSpPr>
            <a:spLocks noGrp="1"/>
          </p:cNvSpPr>
          <p:nvPr>
            <p:ph type="body" idx="1"/>
          </p:nvPr>
        </p:nvSpPr>
        <p:spPr bwMode="auto">
          <a:xfrm>
            <a:off x="227013" y="1200150"/>
            <a:ext cx="8459787" cy="3706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7" name="TextBox 15">
            <a:extLst>
              <a:ext uri="{FF2B5EF4-FFF2-40B4-BE49-F238E27FC236}">
                <a16:creationId xmlns:a16="http://schemas.microsoft.com/office/drawing/2014/main" id="{5FDC8D3C-FDA9-4B76-801F-3CCB89B78669}"/>
              </a:ext>
            </a:extLst>
          </p:cNvPr>
          <p:cNvSpPr txBox="1">
            <a:spLocks noChangeArrowheads="1"/>
          </p:cNvSpPr>
          <p:nvPr/>
        </p:nvSpPr>
        <p:spPr bwMode="auto">
          <a:xfrm>
            <a:off x="3957638" y="4908550"/>
            <a:ext cx="755650" cy="231775"/>
          </a:xfrm>
          <a:prstGeom prst="rect">
            <a:avLst/>
          </a:prstGeom>
          <a:noFill/>
          <a:ln>
            <a:noFill/>
          </a:ln>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eaLnBrk="1" hangingPunct="1">
              <a:defRPr/>
            </a:pPr>
            <a:fld id="{DE1A7CA5-8B6E-4D28-A3DA-7C646C62873E}" type="slidenum">
              <a:rPr lang="en-US" altLang="en-US" sz="900" b="1" smtClean="0"/>
              <a:pPr algn="ctr" eaLnBrk="1" hangingPunct="1">
                <a:defRPr/>
              </a:pPr>
              <a:t>‹#›</a:t>
            </a:fld>
            <a:endParaRPr lang="en-US" altLang="en-US" sz="900" b="1" dirty="0"/>
          </a:p>
        </p:txBody>
      </p:sp>
      <p:sp>
        <p:nvSpPr>
          <p:cNvPr id="8" name="TextBox 10">
            <a:extLst>
              <a:ext uri="{FF2B5EF4-FFF2-40B4-BE49-F238E27FC236}">
                <a16:creationId xmlns:a16="http://schemas.microsoft.com/office/drawing/2014/main" id="{D5CC71B7-1026-43C7-BD6A-13AE2AA053F6}"/>
              </a:ext>
            </a:extLst>
          </p:cNvPr>
          <p:cNvSpPr txBox="1">
            <a:spLocks noChangeArrowheads="1"/>
          </p:cNvSpPr>
          <p:nvPr/>
        </p:nvSpPr>
        <p:spPr bwMode="auto">
          <a:xfrm>
            <a:off x="127000" y="4908550"/>
            <a:ext cx="4027488" cy="508000"/>
          </a:xfrm>
          <a:prstGeom prst="rect">
            <a:avLst/>
          </a:prstGeom>
          <a:noFill/>
          <a:ln>
            <a:noFill/>
          </a:ln>
        </p:spPr>
        <p:txBody>
          <a:bodyPr>
            <a:spAutoFit/>
          </a:bodyPr>
          <a:lstStyle>
            <a:lvl1pPr>
              <a:defRPr>
                <a:solidFill>
                  <a:schemeClr val="tx1"/>
                </a:solidFill>
                <a:latin typeface="Arial" charset="0"/>
                <a:ea typeface="ＭＳ Ｐゴシック" charset="0"/>
                <a:cs typeface="ＭＳ Ｐゴシック" charset="0"/>
              </a:defRPr>
            </a:lvl1pPr>
            <a:lvl2pPr marL="742950" indent="-285750">
              <a:defRPr>
                <a:solidFill>
                  <a:schemeClr val="tx1"/>
                </a:solidFill>
                <a:latin typeface="Arial" charset="0"/>
                <a:ea typeface="ＭＳ Ｐゴシック" charset="0"/>
              </a:defRPr>
            </a:lvl2pPr>
            <a:lvl3pPr marL="1143000" indent="-228600">
              <a:defRPr>
                <a:solidFill>
                  <a:schemeClr val="tx1"/>
                </a:solidFill>
                <a:latin typeface="Arial" charset="0"/>
                <a:ea typeface="ＭＳ Ｐゴシック" charset="0"/>
              </a:defRPr>
            </a:lvl3pPr>
            <a:lvl4pPr marL="1600200" indent="-228600">
              <a:defRPr>
                <a:solidFill>
                  <a:schemeClr val="tx1"/>
                </a:solidFill>
                <a:latin typeface="Arial" charset="0"/>
                <a:ea typeface="ＭＳ Ｐゴシック" charset="0"/>
              </a:defRPr>
            </a:lvl4pPr>
            <a:lvl5pPr marL="2057400" indent="-22860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900" b="1" dirty="0"/>
              <a:t>© INDIUM CORPORATION  |  </a:t>
            </a:r>
            <a:r>
              <a:rPr lang="en-US" sz="900" b="1" dirty="0">
                <a:solidFill>
                  <a:srgbClr val="0072BC"/>
                </a:solidFill>
              </a:rPr>
              <a:t>STRATEGIC PARTNER CONFIDENTIAL</a:t>
            </a:r>
          </a:p>
          <a:p>
            <a:pPr eaLnBrk="1" hangingPunct="1">
              <a:defRPr/>
            </a:pPr>
            <a:endParaRPr lang="en-US" sz="900" b="1" dirty="0">
              <a:solidFill>
                <a:srgbClr val="C00000"/>
              </a:solidFill>
            </a:endParaRPr>
          </a:p>
          <a:p>
            <a:pPr eaLnBrk="1" hangingPunct="1">
              <a:defRPr/>
            </a:pPr>
            <a:endParaRPr lang="en-US" sz="900" b="1" dirty="0">
              <a:solidFill>
                <a:srgbClr val="FAA729"/>
              </a:solidFill>
            </a:endParaRPr>
          </a:p>
        </p:txBody>
      </p:sp>
      <p:sp>
        <p:nvSpPr>
          <p:cNvPr id="12" name="Rectangle 11">
            <a:extLst>
              <a:ext uri="{FF2B5EF4-FFF2-40B4-BE49-F238E27FC236}">
                <a16:creationId xmlns:a16="http://schemas.microsoft.com/office/drawing/2014/main" id="{C2DAA13F-9CC5-49DE-8438-FC7E1F0D6BEB}"/>
              </a:ext>
            </a:extLst>
          </p:cNvPr>
          <p:cNvSpPr/>
          <p:nvPr/>
        </p:nvSpPr>
        <p:spPr>
          <a:xfrm>
            <a:off x="1778000" y="5102225"/>
            <a:ext cx="2128838" cy="46038"/>
          </a:xfrm>
          <a:prstGeom prst="rect">
            <a:avLst/>
          </a:prstGeom>
          <a:solidFill>
            <a:srgbClr val="0072BC"/>
          </a:solid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solidFill>
                <a:srgbClr val="F4831A"/>
              </a:solidFill>
            </a:endParaRPr>
          </a:p>
        </p:txBody>
      </p:sp>
    </p:spTree>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Lst>
  <p:hf hdr="0" ftr="0"/>
  <p:txStyles>
    <p:titleStyle>
      <a:lvl1pPr algn="l" defTabSz="457200" rtl="0" eaLnBrk="1" fontAlgn="base" hangingPunct="1">
        <a:spcBef>
          <a:spcPct val="0"/>
        </a:spcBef>
        <a:spcAft>
          <a:spcPct val="0"/>
        </a:spcAft>
        <a:defRPr sz="3600" b="1" kern="1200">
          <a:solidFill>
            <a:schemeClr val="tx1"/>
          </a:solidFill>
          <a:latin typeface="Arial"/>
          <a:ea typeface="MS PGothic" panose="020B0600070205080204" pitchFamily="34" charset="-128"/>
          <a:cs typeface="Arial"/>
        </a:defRPr>
      </a:lvl1pPr>
      <a:lvl2pPr algn="l" defTabSz="457200" rtl="0" eaLnBrk="1" fontAlgn="base" hangingPunct="1">
        <a:spcBef>
          <a:spcPct val="0"/>
        </a:spcBef>
        <a:spcAft>
          <a:spcPct val="0"/>
        </a:spcAft>
        <a:defRPr sz="3600" b="1">
          <a:solidFill>
            <a:schemeClr val="tx1"/>
          </a:solidFill>
          <a:latin typeface="Arial" charset="0"/>
          <a:ea typeface="MS PGothic" panose="020B0600070205080204" pitchFamily="34" charset="-128"/>
          <a:cs typeface="Arial" charset="0"/>
        </a:defRPr>
      </a:lvl2pPr>
      <a:lvl3pPr algn="l" defTabSz="457200" rtl="0" eaLnBrk="1" fontAlgn="base" hangingPunct="1">
        <a:spcBef>
          <a:spcPct val="0"/>
        </a:spcBef>
        <a:spcAft>
          <a:spcPct val="0"/>
        </a:spcAft>
        <a:defRPr sz="3600" b="1">
          <a:solidFill>
            <a:schemeClr val="tx1"/>
          </a:solidFill>
          <a:latin typeface="Arial" charset="0"/>
          <a:ea typeface="MS PGothic" panose="020B0600070205080204" pitchFamily="34" charset="-128"/>
          <a:cs typeface="Arial" charset="0"/>
        </a:defRPr>
      </a:lvl3pPr>
      <a:lvl4pPr algn="l" defTabSz="457200" rtl="0" eaLnBrk="1" fontAlgn="base" hangingPunct="1">
        <a:spcBef>
          <a:spcPct val="0"/>
        </a:spcBef>
        <a:spcAft>
          <a:spcPct val="0"/>
        </a:spcAft>
        <a:defRPr sz="3600" b="1">
          <a:solidFill>
            <a:schemeClr val="tx1"/>
          </a:solidFill>
          <a:latin typeface="Arial" charset="0"/>
          <a:ea typeface="MS PGothic" panose="020B0600070205080204" pitchFamily="34" charset="-128"/>
          <a:cs typeface="Arial" charset="0"/>
        </a:defRPr>
      </a:lvl4pPr>
      <a:lvl5pPr algn="l" defTabSz="457200" rtl="0" eaLnBrk="1" fontAlgn="base" hangingPunct="1">
        <a:spcBef>
          <a:spcPct val="0"/>
        </a:spcBef>
        <a:spcAft>
          <a:spcPct val="0"/>
        </a:spcAft>
        <a:defRPr sz="3600" b="1">
          <a:solidFill>
            <a:schemeClr val="tx1"/>
          </a:solidFill>
          <a:latin typeface="Arial" charset="0"/>
          <a:ea typeface="MS PGothic" panose="020B0600070205080204" pitchFamily="34" charset="-128"/>
          <a:cs typeface="Arial" charset="0"/>
        </a:defRPr>
      </a:lvl5pPr>
      <a:lvl6pPr marL="457200" algn="l" defTabSz="457200" rtl="0" eaLnBrk="1" fontAlgn="base" hangingPunct="1">
        <a:spcBef>
          <a:spcPct val="0"/>
        </a:spcBef>
        <a:spcAft>
          <a:spcPct val="0"/>
        </a:spcAft>
        <a:defRPr sz="3600" b="1">
          <a:solidFill>
            <a:schemeClr val="tx1"/>
          </a:solidFill>
          <a:latin typeface="Arial" charset="0"/>
          <a:ea typeface="Arial" charset="0"/>
          <a:cs typeface="Arial" charset="0"/>
        </a:defRPr>
      </a:lvl6pPr>
      <a:lvl7pPr marL="914400" algn="l" defTabSz="457200" rtl="0" eaLnBrk="1" fontAlgn="base" hangingPunct="1">
        <a:spcBef>
          <a:spcPct val="0"/>
        </a:spcBef>
        <a:spcAft>
          <a:spcPct val="0"/>
        </a:spcAft>
        <a:defRPr sz="3600" b="1">
          <a:solidFill>
            <a:schemeClr val="tx1"/>
          </a:solidFill>
          <a:latin typeface="Arial" charset="0"/>
          <a:ea typeface="Arial" charset="0"/>
          <a:cs typeface="Arial" charset="0"/>
        </a:defRPr>
      </a:lvl7pPr>
      <a:lvl8pPr marL="1371600" algn="l" defTabSz="457200" rtl="0" eaLnBrk="1" fontAlgn="base" hangingPunct="1">
        <a:spcBef>
          <a:spcPct val="0"/>
        </a:spcBef>
        <a:spcAft>
          <a:spcPct val="0"/>
        </a:spcAft>
        <a:defRPr sz="3600" b="1">
          <a:solidFill>
            <a:schemeClr val="tx1"/>
          </a:solidFill>
          <a:latin typeface="Arial" charset="0"/>
          <a:ea typeface="Arial" charset="0"/>
          <a:cs typeface="Arial" charset="0"/>
        </a:defRPr>
      </a:lvl8pPr>
      <a:lvl9pPr marL="1828800" algn="l" defTabSz="457200" rtl="0" eaLnBrk="1" fontAlgn="base" hangingPunct="1">
        <a:spcBef>
          <a:spcPct val="0"/>
        </a:spcBef>
        <a:spcAft>
          <a:spcPct val="0"/>
        </a:spcAft>
        <a:defRPr sz="3600" b="1">
          <a:solidFill>
            <a:schemeClr val="tx1"/>
          </a:solidFill>
          <a:latin typeface="Arial" charset="0"/>
          <a:ea typeface="Arial" charset="0"/>
          <a:cs typeface="Arial" charset="0"/>
        </a:defRPr>
      </a:lvl9pPr>
    </p:titleStyle>
    <p:bodyStyle>
      <a:lvl1pPr marL="342900" indent="-342900" algn="l" defTabSz="457200"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ＭＳ Ｐゴシック" charset="-128"/>
        </a:defRPr>
      </a:lvl1pPr>
      <a:lvl2pPr marL="742950" indent="-285750" algn="l" defTabSz="457200"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ＭＳ Ｐゴシック" charset="-128"/>
        </a:defRPr>
      </a:lvl2pPr>
      <a:lvl3pPr marL="1143000" indent="-228600" algn="l" defTabSz="457200"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ＭＳ Ｐゴシック" charset="-128"/>
        </a:defRPr>
      </a:lvl3pPr>
      <a:lvl4pPr marL="1600200" indent="-228600" algn="l" defTabSz="457200"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ＭＳ Ｐゴシック" charset="-128"/>
        </a:defRPr>
      </a:lvl4pPr>
      <a:lvl5pPr marL="2057400" indent="-228600" algn="l" defTabSz="457200"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ＭＳ Ｐゴシック" charset="-128"/>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2.tif"/><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5.tif"/><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image" Target="../media/image26.emf"/><Relationship Id="rId1" Type="http://schemas.openxmlformats.org/officeDocument/2006/relationships/slideLayout" Target="../slideLayouts/slideLayout5.xml"/><Relationship Id="rId4" Type="http://schemas.openxmlformats.org/officeDocument/2006/relationships/image" Target="../media/image27.emf"/></Relationships>
</file>

<file path=ppt/slides/_rels/slide14.xml.rels><?xml version="1.0" encoding="UTF-8" standalone="yes"?>
<Relationships xmlns="http://schemas.openxmlformats.org/package/2006/relationships"><Relationship Id="rId3" Type="http://schemas.openxmlformats.org/officeDocument/2006/relationships/image" Target="../media/image29.tif"/><Relationship Id="rId2" Type="http://schemas.openxmlformats.org/officeDocument/2006/relationships/image" Target="../media/image28.tif"/><Relationship Id="rId1" Type="http://schemas.openxmlformats.org/officeDocument/2006/relationships/slideLayout" Target="../slideLayouts/slideLayout5.xml"/><Relationship Id="rId4" Type="http://schemas.openxmlformats.org/officeDocument/2006/relationships/image" Target="../media/image30.tif"/></Relationships>
</file>

<file path=ppt/slides/_rels/slide15.xml.rels><?xml version="1.0" encoding="UTF-8" standalone="yes"?>
<Relationships xmlns="http://schemas.openxmlformats.org/package/2006/relationships"><Relationship Id="rId3" Type="http://schemas.openxmlformats.org/officeDocument/2006/relationships/image" Target="../media/image32.tif"/><Relationship Id="rId2" Type="http://schemas.openxmlformats.org/officeDocument/2006/relationships/image" Target="../media/image31.tif"/><Relationship Id="rId1" Type="http://schemas.openxmlformats.org/officeDocument/2006/relationships/slideLayout" Target="../slideLayouts/slideLayout5.xml"/><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37.tif"/><Relationship Id="rId2" Type="http://schemas.openxmlformats.org/officeDocument/2006/relationships/image" Target="../media/image36.tif"/><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image" Target="../media/image9.tif"/><Relationship Id="rId1" Type="http://schemas.openxmlformats.org/officeDocument/2006/relationships/slideLayout" Target="../slideLayouts/slideLayout5.xml"/><Relationship Id="rId4" Type="http://schemas.openxmlformats.org/officeDocument/2006/relationships/image" Target="../media/image11.tif"/></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5.xml"/><Relationship Id="rId6" Type="http://schemas.openxmlformats.org/officeDocument/2006/relationships/image" Target="../media/image14.png"/><Relationship Id="rId5" Type="http://schemas.microsoft.com/office/2007/relationships/hdphoto" Target="../media/hdphoto2.wdp"/><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7.png"/><Relationship Id="rId1" Type="http://schemas.openxmlformats.org/officeDocument/2006/relationships/slideLayout" Target="../slideLayouts/slideLayout5.xml"/><Relationship Id="rId5" Type="http://schemas.microsoft.com/office/2007/relationships/hdphoto" Target="../media/hdphoto4.wdp"/><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B5C97344-5964-45C8-BF2D-A1895ED4814C}"/>
              </a:ext>
            </a:extLst>
          </p:cNvPr>
          <p:cNvSpPr>
            <a:spLocks noGrp="1"/>
          </p:cNvSpPr>
          <p:nvPr>
            <p:ph type="ctrTitle"/>
          </p:nvPr>
        </p:nvSpPr>
        <p:spPr>
          <a:xfrm>
            <a:off x="344488" y="487363"/>
            <a:ext cx="5773737" cy="3582748"/>
          </a:xfrm>
        </p:spPr>
        <p:txBody>
          <a:bodyPr>
            <a:normAutofit fontScale="90000"/>
          </a:bodyPr>
          <a:lstStyle/>
          <a:p>
            <a:r>
              <a:rPr lang="en-US" altLang="en-US" dirty="0">
                <a:latin typeface="Arial" panose="020B0604020202020204" pitchFamily="34" charset="0"/>
                <a:cs typeface="Arial" panose="020B0604020202020204" pitchFamily="34" charset="0"/>
              </a:rPr>
              <a:t>Scanning Electron Microscopy with Energy Dispersive Microanalysis</a:t>
            </a:r>
            <a:br>
              <a:rPr lang="en-US" altLang="en-US" dirty="0">
                <a:latin typeface="Arial" panose="020B0604020202020204" pitchFamily="34" charset="0"/>
                <a:cs typeface="Arial" panose="020B0604020202020204" pitchFamily="34" charset="0"/>
              </a:rPr>
            </a:br>
            <a:br>
              <a:rPr lang="en-US" altLang="en-US" dirty="0">
                <a:latin typeface="Arial" panose="020B0604020202020204" pitchFamily="34" charset="0"/>
                <a:cs typeface="Arial" panose="020B0604020202020204" pitchFamily="34" charset="0"/>
              </a:rPr>
            </a:br>
            <a:r>
              <a:rPr lang="en-US" altLang="en-US" dirty="0">
                <a:latin typeface="Arial" panose="020B0604020202020204" pitchFamily="34" charset="0"/>
                <a:cs typeface="Arial" panose="020B0604020202020204" pitchFamily="34" charset="0"/>
              </a:rPr>
              <a:t> VOIDED SOLDER JOINT EVALUATION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CA84AC-CB13-4EC8-9C8C-36E7C6AB57FB}"/>
              </a:ext>
            </a:extLst>
          </p:cNvPr>
          <p:cNvPicPr>
            <a:picLocks noChangeAspect="1"/>
          </p:cNvPicPr>
          <p:nvPr/>
        </p:nvPicPr>
        <p:blipFill>
          <a:blip r:embed="rId2"/>
          <a:stretch>
            <a:fillRect/>
          </a:stretch>
        </p:blipFill>
        <p:spPr>
          <a:xfrm>
            <a:off x="78573" y="306948"/>
            <a:ext cx="4493426" cy="3200395"/>
          </a:xfrm>
          <a:prstGeom prst="rect">
            <a:avLst/>
          </a:prstGeom>
        </p:spPr>
      </p:pic>
      <p:sp>
        <p:nvSpPr>
          <p:cNvPr id="7" name="Rectangle 6">
            <a:extLst>
              <a:ext uri="{FF2B5EF4-FFF2-40B4-BE49-F238E27FC236}">
                <a16:creationId xmlns:a16="http://schemas.microsoft.com/office/drawing/2014/main" id="{2193019E-A32A-47FB-A7B6-E017E3BDC8E4}"/>
              </a:ext>
            </a:extLst>
          </p:cNvPr>
          <p:cNvSpPr/>
          <p:nvPr/>
        </p:nvSpPr>
        <p:spPr>
          <a:xfrm>
            <a:off x="74813" y="3656013"/>
            <a:ext cx="4572000" cy="523220"/>
          </a:xfrm>
          <a:prstGeom prst="rect">
            <a:avLst/>
          </a:prstGeom>
        </p:spPr>
        <p:txBody>
          <a:bodyPr>
            <a:spAutoFit/>
          </a:bodyPr>
          <a:lstStyle/>
          <a:p>
            <a:r>
              <a:rPr lang="en-US" sz="1400" dirty="0"/>
              <a:t>Backscatter electron image of solder joint material left die corner, note cracking.</a:t>
            </a:r>
          </a:p>
        </p:txBody>
      </p:sp>
      <p:sp>
        <p:nvSpPr>
          <p:cNvPr id="4" name="TextBox 3">
            <a:extLst>
              <a:ext uri="{FF2B5EF4-FFF2-40B4-BE49-F238E27FC236}">
                <a16:creationId xmlns:a16="http://schemas.microsoft.com/office/drawing/2014/main" id="{E380E119-97CF-409B-9F1C-32918F7F6659}"/>
              </a:ext>
            </a:extLst>
          </p:cNvPr>
          <p:cNvSpPr txBox="1"/>
          <p:nvPr/>
        </p:nvSpPr>
        <p:spPr>
          <a:xfrm>
            <a:off x="5177016" y="59269"/>
            <a:ext cx="2261937" cy="369332"/>
          </a:xfrm>
          <a:prstGeom prst="rect">
            <a:avLst/>
          </a:prstGeom>
          <a:noFill/>
        </p:spPr>
        <p:txBody>
          <a:bodyPr wrap="square" rtlCol="0">
            <a:spAutoFit/>
          </a:bodyPr>
          <a:lstStyle/>
          <a:p>
            <a:r>
              <a:rPr lang="en-US" dirty="0"/>
              <a:t>STRESSED DIODE</a:t>
            </a:r>
          </a:p>
        </p:txBody>
      </p:sp>
    </p:spTree>
    <p:extLst>
      <p:ext uri="{BB962C8B-B14F-4D97-AF65-F5344CB8AC3E}">
        <p14:creationId xmlns:p14="http://schemas.microsoft.com/office/powerpoint/2010/main" val="1378205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400BEF7-A091-4565-9B0E-C595711BF09A}"/>
              </a:ext>
            </a:extLst>
          </p:cNvPr>
          <p:cNvSpPr/>
          <p:nvPr/>
        </p:nvSpPr>
        <p:spPr>
          <a:xfrm>
            <a:off x="4269628" y="3530614"/>
            <a:ext cx="4572000" cy="646331"/>
          </a:xfrm>
          <a:prstGeom prst="rect">
            <a:avLst/>
          </a:prstGeom>
        </p:spPr>
        <p:txBody>
          <a:bodyPr>
            <a:spAutoFit/>
          </a:bodyPr>
          <a:lstStyle/>
          <a:p>
            <a:r>
              <a:rPr lang="en-US" dirty="0"/>
              <a:t>EDS X-ray mapping of solder joint material   left die corner.</a:t>
            </a:r>
          </a:p>
        </p:txBody>
      </p:sp>
      <p:pic>
        <p:nvPicPr>
          <p:cNvPr id="5" name="Picture 4">
            <a:extLst>
              <a:ext uri="{FF2B5EF4-FFF2-40B4-BE49-F238E27FC236}">
                <a16:creationId xmlns:a16="http://schemas.microsoft.com/office/drawing/2014/main" id="{DB0A0FAC-2A06-43D7-AA67-3E991710D841}"/>
              </a:ext>
            </a:extLst>
          </p:cNvPr>
          <p:cNvPicPr>
            <a:picLocks noChangeAspect="1"/>
          </p:cNvPicPr>
          <p:nvPr/>
        </p:nvPicPr>
        <p:blipFill>
          <a:blip r:embed="rId2"/>
          <a:stretch>
            <a:fillRect/>
          </a:stretch>
        </p:blipFill>
        <p:spPr>
          <a:xfrm>
            <a:off x="-136945" y="0"/>
            <a:ext cx="4508266" cy="5143500"/>
          </a:xfrm>
          <a:prstGeom prst="rect">
            <a:avLst/>
          </a:prstGeom>
        </p:spPr>
      </p:pic>
      <p:pic>
        <p:nvPicPr>
          <p:cNvPr id="6" name="Picture 5">
            <a:extLst>
              <a:ext uri="{FF2B5EF4-FFF2-40B4-BE49-F238E27FC236}">
                <a16:creationId xmlns:a16="http://schemas.microsoft.com/office/drawing/2014/main" id="{2767CC54-6B44-4B69-B62B-EB269CD9A5A9}"/>
              </a:ext>
            </a:extLst>
          </p:cNvPr>
          <p:cNvPicPr>
            <a:picLocks noChangeAspect="1"/>
          </p:cNvPicPr>
          <p:nvPr/>
        </p:nvPicPr>
        <p:blipFill>
          <a:blip r:embed="rId3"/>
          <a:stretch>
            <a:fillRect/>
          </a:stretch>
        </p:blipFill>
        <p:spPr>
          <a:xfrm>
            <a:off x="4194265" y="98090"/>
            <a:ext cx="4973500" cy="3657600"/>
          </a:xfrm>
          <a:prstGeom prst="rect">
            <a:avLst/>
          </a:prstGeom>
        </p:spPr>
      </p:pic>
    </p:spTree>
    <p:extLst>
      <p:ext uri="{BB962C8B-B14F-4D97-AF65-F5344CB8AC3E}">
        <p14:creationId xmlns:p14="http://schemas.microsoft.com/office/powerpoint/2010/main" val="4154595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CA84AC-CB13-4EC8-9C8C-36E7C6AB57FB}"/>
              </a:ext>
            </a:extLst>
          </p:cNvPr>
          <p:cNvPicPr>
            <a:picLocks noChangeAspect="1"/>
          </p:cNvPicPr>
          <p:nvPr/>
        </p:nvPicPr>
        <p:blipFill>
          <a:blip r:embed="rId2"/>
          <a:stretch>
            <a:fillRect/>
          </a:stretch>
        </p:blipFill>
        <p:spPr>
          <a:xfrm>
            <a:off x="78574" y="306948"/>
            <a:ext cx="4493424" cy="3200395"/>
          </a:xfrm>
          <a:prstGeom prst="rect">
            <a:avLst/>
          </a:prstGeom>
        </p:spPr>
      </p:pic>
      <p:sp>
        <p:nvSpPr>
          <p:cNvPr id="7" name="Rectangle 6">
            <a:extLst>
              <a:ext uri="{FF2B5EF4-FFF2-40B4-BE49-F238E27FC236}">
                <a16:creationId xmlns:a16="http://schemas.microsoft.com/office/drawing/2014/main" id="{2193019E-A32A-47FB-A7B6-E017E3BDC8E4}"/>
              </a:ext>
            </a:extLst>
          </p:cNvPr>
          <p:cNvSpPr/>
          <p:nvPr/>
        </p:nvSpPr>
        <p:spPr>
          <a:xfrm>
            <a:off x="74813" y="3656013"/>
            <a:ext cx="4572000" cy="523220"/>
          </a:xfrm>
          <a:prstGeom prst="rect">
            <a:avLst/>
          </a:prstGeom>
        </p:spPr>
        <p:txBody>
          <a:bodyPr>
            <a:spAutoFit/>
          </a:bodyPr>
          <a:lstStyle/>
          <a:p>
            <a:r>
              <a:rPr lang="en-US" sz="1400" dirty="0"/>
              <a:t>Backscatter electron image of typical solder mask to copper interface, no delamination was noted .</a:t>
            </a:r>
          </a:p>
        </p:txBody>
      </p:sp>
      <p:sp>
        <p:nvSpPr>
          <p:cNvPr id="4" name="TextBox 3">
            <a:extLst>
              <a:ext uri="{FF2B5EF4-FFF2-40B4-BE49-F238E27FC236}">
                <a16:creationId xmlns:a16="http://schemas.microsoft.com/office/drawing/2014/main" id="{E380E119-97CF-409B-9F1C-32918F7F6659}"/>
              </a:ext>
            </a:extLst>
          </p:cNvPr>
          <p:cNvSpPr txBox="1"/>
          <p:nvPr/>
        </p:nvSpPr>
        <p:spPr>
          <a:xfrm>
            <a:off x="5177016" y="59269"/>
            <a:ext cx="1695157" cy="369332"/>
          </a:xfrm>
          <a:prstGeom prst="rect">
            <a:avLst/>
          </a:prstGeom>
          <a:noFill/>
        </p:spPr>
        <p:txBody>
          <a:bodyPr wrap="square" rtlCol="0">
            <a:spAutoFit/>
          </a:bodyPr>
          <a:lstStyle/>
          <a:p>
            <a:r>
              <a:rPr lang="en-US" dirty="0"/>
              <a:t>CYCLED DIE</a:t>
            </a:r>
          </a:p>
        </p:txBody>
      </p:sp>
    </p:spTree>
    <p:extLst>
      <p:ext uri="{BB962C8B-B14F-4D97-AF65-F5344CB8AC3E}">
        <p14:creationId xmlns:p14="http://schemas.microsoft.com/office/powerpoint/2010/main" val="1915371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400BEF7-A091-4565-9B0E-C595711BF09A}"/>
              </a:ext>
            </a:extLst>
          </p:cNvPr>
          <p:cNvSpPr/>
          <p:nvPr/>
        </p:nvSpPr>
        <p:spPr>
          <a:xfrm>
            <a:off x="4532021" y="4141795"/>
            <a:ext cx="4572000" cy="646331"/>
          </a:xfrm>
          <a:prstGeom prst="rect">
            <a:avLst/>
          </a:prstGeom>
        </p:spPr>
        <p:txBody>
          <a:bodyPr>
            <a:spAutoFit/>
          </a:bodyPr>
          <a:lstStyle/>
          <a:p>
            <a:r>
              <a:rPr lang="en-US" dirty="0"/>
              <a:t>EDS X-ray mapping of printed circuit board.</a:t>
            </a:r>
          </a:p>
        </p:txBody>
      </p:sp>
      <p:pic>
        <p:nvPicPr>
          <p:cNvPr id="2" name="Picture 1">
            <a:extLst>
              <a:ext uri="{FF2B5EF4-FFF2-40B4-BE49-F238E27FC236}">
                <a16:creationId xmlns:a16="http://schemas.microsoft.com/office/drawing/2014/main" id="{C953B8FD-1CBF-44E8-B839-D10134F125B9}"/>
              </a:ext>
            </a:extLst>
          </p:cNvPr>
          <p:cNvPicPr>
            <a:picLocks noChangeAspect="1"/>
          </p:cNvPicPr>
          <p:nvPr/>
        </p:nvPicPr>
        <p:blipFill>
          <a:blip r:embed="rId2"/>
          <a:stretch>
            <a:fillRect/>
          </a:stretch>
        </p:blipFill>
        <p:spPr>
          <a:xfrm>
            <a:off x="109056" y="84406"/>
            <a:ext cx="4058468" cy="5143500"/>
          </a:xfrm>
          <a:prstGeom prst="rect">
            <a:avLst/>
          </a:prstGeom>
        </p:spPr>
      </p:pic>
      <p:graphicFrame>
        <p:nvGraphicFramePr>
          <p:cNvPr id="3" name="Object 2">
            <a:extLst>
              <a:ext uri="{FF2B5EF4-FFF2-40B4-BE49-F238E27FC236}">
                <a16:creationId xmlns:a16="http://schemas.microsoft.com/office/drawing/2014/main" id="{0842C07D-4BF4-4862-9472-83F20AAAD0AB}"/>
              </a:ext>
            </a:extLst>
          </p:cNvPr>
          <p:cNvGraphicFramePr>
            <a:graphicFrameLocks noChangeAspect="1"/>
          </p:cNvGraphicFramePr>
          <p:nvPr>
            <p:extLst>
              <p:ext uri="{D42A27DB-BD31-4B8C-83A1-F6EECF244321}">
                <p14:modId xmlns:p14="http://schemas.microsoft.com/office/powerpoint/2010/main" val="2624069850"/>
              </p:ext>
            </p:extLst>
          </p:nvPr>
        </p:nvGraphicFramePr>
        <p:xfrm>
          <a:off x="4850888" y="77795"/>
          <a:ext cx="2860675" cy="4064000"/>
        </p:xfrm>
        <a:graphic>
          <a:graphicData uri="http://schemas.openxmlformats.org/presentationml/2006/ole">
            <mc:AlternateContent xmlns:mc="http://schemas.openxmlformats.org/markup-compatibility/2006">
              <mc:Choice xmlns:v="urn:schemas-microsoft-com:vml" Requires="v">
                <p:oleObj name="Document" r:id="rId3" imgW="5799475" imgH="8241252" progId="Word.Document.12">
                  <p:embed/>
                </p:oleObj>
              </mc:Choice>
              <mc:Fallback>
                <p:oleObj name="Document" r:id="rId3" imgW="5799475" imgH="8241252" progId="Word.Document.12">
                  <p:embed/>
                  <p:pic>
                    <p:nvPicPr>
                      <p:cNvPr id="0" name=""/>
                      <p:cNvPicPr/>
                      <p:nvPr/>
                    </p:nvPicPr>
                    <p:blipFill>
                      <a:blip r:embed="rId4"/>
                      <a:stretch>
                        <a:fillRect/>
                      </a:stretch>
                    </p:blipFill>
                    <p:spPr>
                      <a:xfrm>
                        <a:off x="4850888" y="77795"/>
                        <a:ext cx="2860675" cy="4064000"/>
                      </a:xfrm>
                      <a:prstGeom prst="rect">
                        <a:avLst/>
                      </a:prstGeom>
                    </p:spPr>
                  </p:pic>
                </p:oleObj>
              </mc:Fallback>
            </mc:AlternateContent>
          </a:graphicData>
        </a:graphic>
      </p:graphicFrame>
    </p:spTree>
    <p:extLst>
      <p:ext uri="{BB962C8B-B14F-4D97-AF65-F5344CB8AC3E}">
        <p14:creationId xmlns:p14="http://schemas.microsoft.com/office/powerpoint/2010/main" val="3436513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CA84AC-CB13-4EC8-9C8C-36E7C6AB57FB}"/>
              </a:ext>
            </a:extLst>
          </p:cNvPr>
          <p:cNvPicPr>
            <a:picLocks noChangeAspect="1"/>
          </p:cNvPicPr>
          <p:nvPr/>
        </p:nvPicPr>
        <p:blipFill>
          <a:blip r:embed="rId2"/>
          <a:stretch>
            <a:fillRect/>
          </a:stretch>
        </p:blipFill>
        <p:spPr>
          <a:xfrm>
            <a:off x="2256508" y="224446"/>
            <a:ext cx="4493427" cy="3200396"/>
          </a:xfrm>
          <a:prstGeom prst="rect">
            <a:avLst/>
          </a:prstGeom>
        </p:spPr>
      </p:pic>
      <p:pic>
        <p:nvPicPr>
          <p:cNvPr id="5" name="Picture 4">
            <a:extLst>
              <a:ext uri="{FF2B5EF4-FFF2-40B4-BE49-F238E27FC236}">
                <a16:creationId xmlns:a16="http://schemas.microsoft.com/office/drawing/2014/main" id="{F5E8C668-EA92-46CE-8388-B7F466C7211F}"/>
              </a:ext>
            </a:extLst>
          </p:cNvPr>
          <p:cNvPicPr>
            <a:picLocks noChangeAspect="1"/>
          </p:cNvPicPr>
          <p:nvPr/>
        </p:nvPicPr>
        <p:blipFill>
          <a:blip r:embed="rId3"/>
          <a:stretch>
            <a:fillRect/>
          </a:stretch>
        </p:blipFill>
        <p:spPr>
          <a:xfrm>
            <a:off x="275008" y="2571752"/>
            <a:ext cx="3594738" cy="2560315"/>
          </a:xfrm>
          <a:prstGeom prst="rect">
            <a:avLst/>
          </a:prstGeom>
        </p:spPr>
      </p:pic>
      <p:pic>
        <p:nvPicPr>
          <p:cNvPr id="7" name="Picture 6">
            <a:extLst>
              <a:ext uri="{FF2B5EF4-FFF2-40B4-BE49-F238E27FC236}">
                <a16:creationId xmlns:a16="http://schemas.microsoft.com/office/drawing/2014/main" id="{625464B5-A733-4F57-AAFC-0BF2C93AF066}"/>
              </a:ext>
            </a:extLst>
          </p:cNvPr>
          <p:cNvPicPr>
            <a:picLocks noChangeAspect="1"/>
          </p:cNvPicPr>
          <p:nvPr/>
        </p:nvPicPr>
        <p:blipFill>
          <a:blip r:embed="rId4"/>
          <a:stretch>
            <a:fillRect/>
          </a:stretch>
        </p:blipFill>
        <p:spPr>
          <a:xfrm>
            <a:off x="4878918" y="2571750"/>
            <a:ext cx="3594745" cy="2560319"/>
          </a:xfrm>
          <a:prstGeom prst="rect">
            <a:avLst/>
          </a:prstGeom>
        </p:spPr>
      </p:pic>
      <p:sp>
        <p:nvSpPr>
          <p:cNvPr id="8" name="TextBox 7">
            <a:extLst>
              <a:ext uri="{FF2B5EF4-FFF2-40B4-BE49-F238E27FC236}">
                <a16:creationId xmlns:a16="http://schemas.microsoft.com/office/drawing/2014/main" id="{D9BF31DD-4BE2-4760-BB21-234627E89696}"/>
              </a:ext>
            </a:extLst>
          </p:cNvPr>
          <p:cNvSpPr txBox="1"/>
          <p:nvPr/>
        </p:nvSpPr>
        <p:spPr>
          <a:xfrm>
            <a:off x="4019204" y="1359475"/>
            <a:ext cx="1105592" cy="215444"/>
          </a:xfrm>
          <a:prstGeom prst="rect">
            <a:avLst/>
          </a:prstGeom>
          <a:noFill/>
        </p:spPr>
        <p:txBody>
          <a:bodyPr wrap="square" rtlCol="0">
            <a:spAutoFit/>
          </a:bodyPr>
          <a:lstStyle/>
          <a:p>
            <a:r>
              <a:rPr lang="en-US" sz="800" dirty="0">
                <a:solidFill>
                  <a:schemeClr val="bg1"/>
                </a:solidFill>
              </a:rPr>
              <a:t>Silicon die</a:t>
            </a:r>
          </a:p>
        </p:txBody>
      </p:sp>
      <p:sp>
        <p:nvSpPr>
          <p:cNvPr id="9" name="Right Bracket 8">
            <a:extLst>
              <a:ext uri="{FF2B5EF4-FFF2-40B4-BE49-F238E27FC236}">
                <a16:creationId xmlns:a16="http://schemas.microsoft.com/office/drawing/2014/main" id="{26F179C7-59CE-4E2A-9E39-BB71F420E558}"/>
              </a:ext>
            </a:extLst>
          </p:cNvPr>
          <p:cNvSpPr/>
          <p:nvPr/>
        </p:nvSpPr>
        <p:spPr>
          <a:xfrm rot="10800000">
            <a:off x="2507885" y="1630122"/>
            <a:ext cx="58189" cy="175629"/>
          </a:xfrm>
          <a:prstGeom prst="rightBracket">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44CDEC98-5286-491C-A6CB-184C1DB65876}"/>
              </a:ext>
            </a:extLst>
          </p:cNvPr>
          <p:cNvSpPr txBox="1"/>
          <p:nvPr/>
        </p:nvSpPr>
        <p:spPr>
          <a:xfrm>
            <a:off x="647114" y="1654064"/>
            <a:ext cx="1889865" cy="246221"/>
          </a:xfrm>
          <a:prstGeom prst="rect">
            <a:avLst/>
          </a:prstGeom>
          <a:noFill/>
        </p:spPr>
        <p:txBody>
          <a:bodyPr wrap="square" rtlCol="0">
            <a:spAutoFit/>
          </a:bodyPr>
          <a:lstStyle/>
          <a:p>
            <a:r>
              <a:rPr lang="en-US" sz="1000" dirty="0">
                <a:solidFill>
                  <a:schemeClr val="accent6">
                    <a:lumMod val="75000"/>
                  </a:schemeClr>
                </a:solidFill>
              </a:rPr>
              <a:t>SAC alloy joint under die</a:t>
            </a:r>
          </a:p>
        </p:txBody>
      </p:sp>
      <p:sp>
        <p:nvSpPr>
          <p:cNvPr id="11" name="TextBox 10">
            <a:extLst>
              <a:ext uri="{FF2B5EF4-FFF2-40B4-BE49-F238E27FC236}">
                <a16:creationId xmlns:a16="http://schemas.microsoft.com/office/drawing/2014/main" id="{4D2C4ED6-FBB5-41C3-9D94-14CE7FC44DC3}"/>
              </a:ext>
            </a:extLst>
          </p:cNvPr>
          <p:cNvSpPr txBox="1"/>
          <p:nvPr/>
        </p:nvSpPr>
        <p:spPr>
          <a:xfrm>
            <a:off x="0" y="5286895"/>
            <a:ext cx="3940233" cy="369332"/>
          </a:xfrm>
          <a:prstGeom prst="rect">
            <a:avLst/>
          </a:prstGeom>
          <a:noFill/>
        </p:spPr>
        <p:txBody>
          <a:bodyPr wrap="square" rtlCol="0">
            <a:spAutoFit/>
          </a:bodyPr>
          <a:lstStyle/>
          <a:p>
            <a:r>
              <a:rPr lang="en-US" dirty="0"/>
              <a:t>Left side of die bond line thickness</a:t>
            </a:r>
          </a:p>
        </p:txBody>
      </p:sp>
      <p:sp>
        <p:nvSpPr>
          <p:cNvPr id="16" name="TextBox 15">
            <a:extLst>
              <a:ext uri="{FF2B5EF4-FFF2-40B4-BE49-F238E27FC236}">
                <a16:creationId xmlns:a16="http://schemas.microsoft.com/office/drawing/2014/main" id="{BE0EB2D1-6E60-4145-A12C-78E67FDE25C2}"/>
              </a:ext>
            </a:extLst>
          </p:cNvPr>
          <p:cNvSpPr txBox="1"/>
          <p:nvPr/>
        </p:nvSpPr>
        <p:spPr>
          <a:xfrm>
            <a:off x="4878918" y="5286895"/>
            <a:ext cx="3940233" cy="369332"/>
          </a:xfrm>
          <a:prstGeom prst="rect">
            <a:avLst/>
          </a:prstGeom>
          <a:noFill/>
        </p:spPr>
        <p:txBody>
          <a:bodyPr wrap="square" rtlCol="0">
            <a:spAutoFit/>
          </a:bodyPr>
          <a:lstStyle/>
          <a:p>
            <a:r>
              <a:rPr lang="en-US" dirty="0"/>
              <a:t>Right side of die bond line thickness.</a:t>
            </a:r>
          </a:p>
        </p:txBody>
      </p:sp>
      <p:sp>
        <p:nvSpPr>
          <p:cNvPr id="12" name="TextBox 11">
            <a:extLst>
              <a:ext uri="{FF2B5EF4-FFF2-40B4-BE49-F238E27FC236}">
                <a16:creationId xmlns:a16="http://schemas.microsoft.com/office/drawing/2014/main" id="{DF7D4780-5A78-425E-ACC1-B4E54368AA65}"/>
              </a:ext>
            </a:extLst>
          </p:cNvPr>
          <p:cNvSpPr txBox="1"/>
          <p:nvPr/>
        </p:nvSpPr>
        <p:spPr>
          <a:xfrm>
            <a:off x="0" y="243935"/>
            <a:ext cx="1695157" cy="369332"/>
          </a:xfrm>
          <a:prstGeom prst="rect">
            <a:avLst/>
          </a:prstGeom>
          <a:noFill/>
        </p:spPr>
        <p:txBody>
          <a:bodyPr wrap="square" rtlCol="0">
            <a:spAutoFit/>
          </a:bodyPr>
          <a:lstStyle/>
          <a:p>
            <a:r>
              <a:rPr lang="en-US" dirty="0"/>
              <a:t>T0 DIE</a:t>
            </a:r>
          </a:p>
        </p:txBody>
      </p:sp>
    </p:spTree>
    <p:extLst>
      <p:ext uri="{BB962C8B-B14F-4D97-AF65-F5344CB8AC3E}">
        <p14:creationId xmlns:p14="http://schemas.microsoft.com/office/powerpoint/2010/main" val="9051974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CA84AC-CB13-4EC8-9C8C-36E7C6AB57FB}"/>
              </a:ext>
            </a:extLst>
          </p:cNvPr>
          <p:cNvPicPr>
            <a:picLocks noChangeAspect="1"/>
          </p:cNvPicPr>
          <p:nvPr/>
        </p:nvPicPr>
        <p:blipFill>
          <a:blip r:embed="rId2"/>
          <a:stretch>
            <a:fillRect/>
          </a:stretch>
        </p:blipFill>
        <p:spPr>
          <a:xfrm>
            <a:off x="53641" y="306948"/>
            <a:ext cx="4493426" cy="3200396"/>
          </a:xfrm>
          <a:prstGeom prst="rect">
            <a:avLst/>
          </a:prstGeom>
        </p:spPr>
      </p:pic>
      <p:pic>
        <p:nvPicPr>
          <p:cNvPr id="4" name="Picture 3">
            <a:extLst>
              <a:ext uri="{FF2B5EF4-FFF2-40B4-BE49-F238E27FC236}">
                <a16:creationId xmlns:a16="http://schemas.microsoft.com/office/drawing/2014/main" id="{70E7D7A8-52A0-4F79-B8E5-4403E606B8B0}"/>
              </a:ext>
            </a:extLst>
          </p:cNvPr>
          <p:cNvPicPr>
            <a:picLocks noChangeAspect="1"/>
          </p:cNvPicPr>
          <p:nvPr/>
        </p:nvPicPr>
        <p:blipFill>
          <a:blip r:embed="rId3"/>
          <a:stretch>
            <a:fillRect/>
          </a:stretch>
        </p:blipFill>
        <p:spPr>
          <a:xfrm>
            <a:off x="4596934" y="801110"/>
            <a:ext cx="4493431" cy="3200400"/>
          </a:xfrm>
          <a:prstGeom prst="rect">
            <a:avLst/>
          </a:prstGeom>
        </p:spPr>
      </p:pic>
      <p:sp>
        <p:nvSpPr>
          <p:cNvPr id="8" name="TextBox 7">
            <a:extLst>
              <a:ext uri="{FF2B5EF4-FFF2-40B4-BE49-F238E27FC236}">
                <a16:creationId xmlns:a16="http://schemas.microsoft.com/office/drawing/2014/main" id="{8F03AEE8-CDF8-4B5C-B5F4-173F311BE24C}"/>
              </a:ext>
            </a:extLst>
          </p:cNvPr>
          <p:cNvSpPr txBox="1"/>
          <p:nvPr/>
        </p:nvSpPr>
        <p:spPr>
          <a:xfrm>
            <a:off x="78573" y="3626409"/>
            <a:ext cx="4160918" cy="523220"/>
          </a:xfrm>
          <a:prstGeom prst="rect">
            <a:avLst/>
          </a:prstGeom>
          <a:noFill/>
        </p:spPr>
        <p:txBody>
          <a:bodyPr wrap="square" rtlCol="0">
            <a:spAutoFit/>
          </a:bodyPr>
          <a:lstStyle/>
          <a:p>
            <a:r>
              <a:rPr lang="en-US" sz="1400" dirty="0"/>
              <a:t>Right side of die depicting voids in the bond line thickness.</a:t>
            </a:r>
          </a:p>
        </p:txBody>
      </p:sp>
      <p:sp>
        <p:nvSpPr>
          <p:cNvPr id="6" name="Rectangle 5">
            <a:extLst>
              <a:ext uri="{FF2B5EF4-FFF2-40B4-BE49-F238E27FC236}">
                <a16:creationId xmlns:a16="http://schemas.microsoft.com/office/drawing/2014/main" id="{99056F84-180E-418E-970F-BA721CE19553}"/>
              </a:ext>
            </a:extLst>
          </p:cNvPr>
          <p:cNvSpPr/>
          <p:nvPr/>
        </p:nvSpPr>
        <p:spPr>
          <a:xfrm>
            <a:off x="1645920" y="1496291"/>
            <a:ext cx="964862" cy="706582"/>
          </a:xfrm>
          <a:prstGeom prst="rect">
            <a:avLst/>
          </a:prstGeom>
          <a:noFill/>
          <a:ln w="9525">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3C34985-9C76-420D-9AA0-05DF792E02BB}"/>
              </a:ext>
            </a:extLst>
          </p:cNvPr>
          <p:cNvSpPr/>
          <p:nvPr/>
        </p:nvSpPr>
        <p:spPr>
          <a:xfrm>
            <a:off x="4696691" y="4001510"/>
            <a:ext cx="4572000" cy="523220"/>
          </a:xfrm>
          <a:prstGeom prst="rect">
            <a:avLst/>
          </a:prstGeom>
        </p:spPr>
        <p:txBody>
          <a:bodyPr>
            <a:spAutoFit/>
          </a:bodyPr>
          <a:lstStyle/>
          <a:p>
            <a:r>
              <a:rPr lang="en-US" sz="1400" dirty="0"/>
              <a:t>Right side of die depicting solder joint material Area 1 between  voids in the bond line thickness.</a:t>
            </a:r>
          </a:p>
        </p:txBody>
      </p:sp>
      <p:pic>
        <p:nvPicPr>
          <p:cNvPr id="2" name="Picture 1">
            <a:extLst>
              <a:ext uri="{FF2B5EF4-FFF2-40B4-BE49-F238E27FC236}">
                <a16:creationId xmlns:a16="http://schemas.microsoft.com/office/drawing/2014/main" id="{B081692A-5077-4278-BBB6-28D605AD9AC3}"/>
              </a:ext>
            </a:extLst>
          </p:cNvPr>
          <p:cNvPicPr>
            <a:picLocks noChangeAspect="1"/>
          </p:cNvPicPr>
          <p:nvPr/>
        </p:nvPicPr>
        <p:blipFill>
          <a:blip r:embed="rId4"/>
          <a:stretch>
            <a:fillRect/>
          </a:stretch>
        </p:blipFill>
        <p:spPr>
          <a:xfrm>
            <a:off x="5507894" y="30980"/>
            <a:ext cx="1743607" cy="493819"/>
          </a:xfrm>
          <a:prstGeom prst="rect">
            <a:avLst/>
          </a:prstGeom>
        </p:spPr>
      </p:pic>
      <p:sp>
        <p:nvSpPr>
          <p:cNvPr id="11" name="TextBox 10">
            <a:extLst>
              <a:ext uri="{FF2B5EF4-FFF2-40B4-BE49-F238E27FC236}">
                <a16:creationId xmlns:a16="http://schemas.microsoft.com/office/drawing/2014/main" id="{66D0D71A-CE79-4881-B8B7-AF04DB901E1E}"/>
              </a:ext>
            </a:extLst>
          </p:cNvPr>
          <p:cNvSpPr txBox="1"/>
          <p:nvPr/>
        </p:nvSpPr>
        <p:spPr>
          <a:xfrm>
            <a:off x="1760209" y="1305954"/>
            <a:ext cx="1080289" cy="261610"/>
          </a:xfrm>
          <a:prstGeom prst="rect">
            <a:avLst/>
          </a:prstGeom>
          <a:noFill/>
        </p:spPr>
        <p:txBody>
          <a:bodyPr wrap="square" rtlCol="0">
            <a:spAutoFit/>
          </a:bodyPr>
          <a:lstStyle/>
          <a:p>
            <a:r>
              <a:rPr lang="en-US" sz="1100" dirty="0">
                <a:solidFill>
                  <a:srgbClr val="9F1D51"/>
                </a:solidFill>
              </a:rPr>
              <a:t>Area 1</a:t>
            </a:r>
          </a:p>
        </p:txBody>
      </p:sp>
    </p:spTree>
    <p:extLst>
      <p:ext uri="{BB962C8B-B14F-4D97-AF65-F5344CB8AC3E}">
        <p14:creationId xmlns:p14="http://schemas.microsoft.com/office/powerpoint/2010/main" val="15756219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400BEF7-A091-4565-9B0E-C595711BF09A}"/>
              </a:ext>
            </a:extLst>
          </p:cNvPr>
          <p:cNvSpPr/>
          <p:nvPr/>
        </p:nvSpPr>
        <p:spPr>
          <a:xfrm>
            <a:off x="4532021" y="3818630"/>
            <a:ext cx="4572000" cy="523220"/>
          </a:xfrm>
          <a:prstGeom prst="rect">
            <a:avLst/>
          </a:prstGeom>
        </p:spPr>
        <p:txBody>
          <a:bodyPr>
            <a:spAutoFit/>
          </a:bodyPr>
          <a:lstStyle/>
          <a:p>
            <a:r>
              <a:rPr lang="en-US" sz="1400" dirty="0"/>
              <a:t>EDS X-ray mapping of solder joint material Area 1  between voids in the bond line thickness.</a:t>
            </a:r>
          </a:p>
        </p:txBody>
      </p:sp>
      <p:pic>
        <p:nvPicPr>
          <p:cNvPr id="3" name="Picture 2">
            <a:extLst>
              <a:ext uri="{FF2B5EF4-FFF2-40B4-BE49-F238E27FC236}">
                <a16:creationId xmlns:a16="http://schemas.microsoft.com/office/drawing/2014/main" id="{91F1B90B-D441-4DE5-956D-87FD1751BF18}"/>
              </a:ext>
            </a:extLst>
          </p:cNvPr>
          <p:cNvPicPr>
            <a:picLocks noChangeAspect="1"/>
          </p:cNvPicPr>
          <p:nvPr/>
        </p:nvPicPr>
        <p:blipFill>
          <a:blip r:embed="rId2"/>
          <a:stretch>
            <a:fillRect/>
          </a:stretch>
        </p:blipFill>
        <p:spPr>
          <a:xfrm>
            <a:off x="39979" y="75627"/>
            <a:ext cx="4235038" cy="5143500"/>
          </a:xfrm>
          <a:prstGeom prst="rect">
            <a:avLst/>
          </a:prstGeom>
        </p:spPr>
      </p:pic>
      <p:pic>
        <p:nvPicPr>
          <p:cNvPr id="4" name="Picture 3">
            <a:extLst>
              <a:ext uri="{FF2B5EF4-FFF2-40B4-BE49-F238E27FC236}">
                <a16:creationId xmlns:a16="http://schemas.microsoft.com/office/drawing/2014/main" id="{B1EBC68E-F117-4084-B5DF-4C4A87C4CFF8}"/>
              </a:ext>
            </a:extLst>
          </p:cNvPr>
          <p:cNvPicPr>
            <a:picLocks noChangeAspect="1"/>
          </p:cNvPicPr>
          <p:nvPr/>
        </p:nvPicPr>
        <p:blipFill>
          <a:blip r:embed="rId3"/>
          <a:stretch>
            <a:fillRect/>
          </a:stretch>
        </p:blipFill>
        <p:spPr>
          <a:xfrm>
            <a:off x="4130521" y="161030"/>
            <a:ext cx="4973500" cy="3657600"/>
          </a:xfrm>
          <a:prstGeom prst="rect">
            <a:avLst/>
          </a:prstGeom>
        </p:spPr>
      </p:pic>
    </p:spTree>
    <p:extLst>
      <p:ext uri="{BB962C8B-B14F-4D97-AF65-F5344CB8AC3E}">
        <p14:creationId xmlns:p14="http://schemas.microsoft.com/office/powerpoint/2010/main" val="16743218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CA84AC-CB13-4EC8-9C8C-36E7C6AB57FB}"/>
              </a:ext>
            </a:extLst>
          </p:cNvPr>
          <p:cNvPicPr>
            <a:picLocks noChangeAspect="1"/>
          </p:cNvPicPr>
          <p:nvPr/>
        </p:nvPicPr>
        <p:blipFill>
          <a:blip r:embed="rId2"/>
          <a:stretch>
            <a:fillRect/>
          </a:stretch>
        </p:blipFill>
        <p:spPr>
          <a:xfrm>
            <a:off x="78573" y="306948"/>
            <a:ext cx="4493426" cy="3200395"/>
          </a:xfrm>
          <a:prstGeom prst="rect">
            <a:avLst/>
          </a:prstGeom>
        </p:spPr>
      </p:pic>
      <p:pic>
        <p:nvPicPr>
          <p:cNvPr id="4" name="Picture 3">
            <a:extLst>
              <a:ext uri="{FF2B5EF4-FFF2-40B4-BE49-F238E27FC236}">
                <a16:creationId xmlns:a16="http://schemas.microsoft.com/office/drawing/2014/main" id="{70E7D7A8-52A0-4F79-B8E5-4403E606B8B0}"/>
              </a:ext>
            </a:extLst>
          </p:cNvPr>
          <p:cNvPicPr>
            <a:picLocks noChangeAspect="1"/>
          </p:cNvPicPr>
          <p:nvPr/>
        </p:nvPicPr>
        <p:blipFill>
          <a:blip r:embed="rId3"/>
          <a:stretch>
            <a:fillRect/>
          </a:stretch>
        </p:blipFill>
        <p:spPr>
          <a:xfrm>
            <a:off x="4596934" y="801110"/>
            <a:ext cx="4493431" cy="3200399"/>
          </a:xfrm>
          <a:prstGeom prst="rect">
            <a:avLst/>
          </a:prstGeom>
        </p:spPr>
      </p:pic>
      <p:sp>
        <p:nvSpPr>
          <p:cNvPr id="8" name="TextBox 7">
            <a:extLst>
              <a:ext uri="{FF2B5EF4-FFF2-40B4-BE49-F238E27FC236}">
                <a16:creationId xmlns:a16="http://schemas.microsoft.com/office/drawing/2014/main" id="{8F03AEE8-CDF8-4B5C-B5F4-173F311BE24C}"/>
              </a:ext>
            </a:extLst>
          </p:cNvPr>
          <p:cNvSpPr txBox="1"/>
          <p:nvPr/>
        </p:nvSpPr>
        <p:spPr>
          <a:xfrm>
            <a:off x="78573" y="3626409"/>
            <a:ext cx="4160918" cy="307777"/>
          </a:xfrm>
          <a:prstGeom prst="rect">
            <a:avLst/>
          </a:prstGeom>
          <a:noFill/>
        </p:spPr>
        <p:txBody>
          <a:bodyPr wrap="square" rtlCol="0">
            <a:spAutoFit/>
          </a:bodyPr>
          <a:lstStyle/>
          <a:p>
            <a:r>
              <a:rPr lang="en-US" sz="1400" dirty="0"/>
              <a:t>Right side of Void 2.</a:t>
            </a:r>
          </a:p>
        </p:txBody>
      </p:sp>
      <p:sp>
        <p:nvSpPr>
          <p:cNvPr id="9" name="Rectangle 8">
            <a:extLst>
              <a:ext uri="{FF2B5EF4-FFF2-40B4-BE49-F238E27FC236}">
                <a16:creationId xmlns:a16="http://schemas.microsoft.com/office/drawing/2014/main" id="{03C34985-9C76-420D-9AA0-05DF792E02BB}"/>
              </a:ext>
            </a:extLst>
          </p:cNvPr>
          <p:cNvSpPr/>
          <p:nvPr/>
        </p:nvSpPr>
        <p:spPr>
          <a:xfrm>
            <a:off x="4696691" y="4001510"/>
            <a:ext cx="4572000" cy="307777"/>
          </a:xfrm>
          <a:prstGeom prst="rect">
            <a:avLst/>
          </a:prstGeom>
        </p:spPr>
        <p:txBody>
          <a:bodyPr>
            <a:spAutoFit/>
          </a:bodyPr>
          <a:lstStyle/>
          <a:p>
            <a:r>
              <a:rPr lang="en-US" sz="1400" dirty="0"/>
              <a:t>Left side of Void 2</a:t>
            </a:r>
          </a:p>
        </p:txBody>
      </p:sp>
      <p:sp>
        <p:nvSpPr>
          <p:cNvPr id="11" name="TextBox 10">
            <a:extLst>
              <a:ext uri="{FF2B5EF4-FFF2-40B4-BE49-F238E27FC236}">
                <a16:creationId xmlns:a16="http://schemas.microsoft.com/office/drawing/2014/main" id="{84EF94B7-31F4-46D3-8AA0-D31E052CE17B}"/>
              </a:ext>
            </a:extLst>
          </p:cNvPr>
          <p:cNvSpPr txBox="1"/>
          <p:nvPr/>
        </p:nvSpPr>
        <p:spPr>
          <a:xfrm>
            <a:off x="5802923" y="0"/>
            <a:ext cx="1695157" cy="369332"/>
          </a:xfrm>
          <a:prstGeom prst="rect">
            <a:avLst/>
          </a:prstGeom>
          <a:noFill/>
        </p:spPr>
        <p:txBody>
          <a:bodyPr wrap="square" rtlCol="0">
            <a:spAutoFit/>
          </a:bodyPr>
          <a:lstStyle/>
          <a:p>
            <a:r>
              <a:rPr lang="en-US" dirty="0"/>
              <a:t>T0 DIE</a:t>
            </a:r>
          </a:p>
        </p:txBody>
      </p:sp>
    </p:spTree>
    <p:extLst>
      <p:ext uri="{BB962C8B-B14F-4D97-AF65-F5344CB8AC3E}">
        <p14:creationId xmlns:p14="http://schemas.microsoft.com/office/powerpoint/2010/main" val="14576478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400BEF7-A091-4565-9B0E-C595711BF09A}"/>
              </a:ext>
            </a:extLst>
          </p:cNvPr>
          <p:cNvSpPr/>
          <p:nvPr/>
        </p:nvSpPr>
        <p:spPr>
          <a:xfrm>
            <a:off x="4532021" y="3818630"/>
            <a:ext cx="4572000" cy="307777"/>
          </a:xfrm>
          <a:prstGeom prst="rect">
            <a:avLst/>
          </a:prstGeom>
        </p:spPr>
        <p:txBody>
          <a:bodyPr>
            <a:spAutoFit/>
          </a:bodyPr>
          <a:lstStyle/>
          <a:p>
            <a:r>
              <a:rPr lang="en-US" sz="1400" dirty="0"/>
              <a:t>EDS X-ray mapping of solder joint left side Void 2</a:t>
            </a:r>
          </a:p>
        </p:txBody>
      </p:sp>
      <p:pic>
        <p:nvPicPr>
          <p:cNvPr id="2" name="Picture 1">
            <a:extLst>
              <a:ext uri="{FF2B5EF4-FFF2-40B4-BE49-F238E27FC236}">
                <a16:creationId xmlns:a16="http://schemas.microsoft.com/office/drawing/2014/main" id="{ED5F5F6D-E62C-420C-A34E-451CC4418000}"/>
              </a:ext>
            </a:extLst>
          </p:cNvPr>
          <p:cNvPicPr>
            <a:picLocks noChangeAspect="1"/>
          </p:cNvPicPr>
          <p:nvPr/>
        </p:nvPicPr>
        <p:blipFill>
          <a:blip r:embed="rId2"/>
          <a:stretch>
            <a:fillRect/>
          </a:stretch>
        </p:blipFill>
        <p:spPr>
          <a:xfrm>
            <a:off x="11140" y="118078"/>
            <a:ext cx="4070524" cy="4846320"/>
          </a:xfrm>
          <a:prstGeom prst="rect">
            <a:avLst/>
          </a:prstGeom>
        </p:spPr>
      </p:pic>
      <p:pic>
        <p:nvPicPr>
          <p:cNvPr id="5" name="Picture 4">
            <a:extLst>
              <a:ext uri="{FF2B5EF4-FFF2-40B4-BE49-F238E27FC236}">
                <a16:creationId xmlns:a16="http://schemas.microsoft.com/office/drawing/2014/main" id="{EE845891-2535-41FE-94E6-F7117AC35057}"/>
              </a:ext>
            </a:extLst>
          </p:cNvPr>
          <p:cNvPicPr>
            <a:picLocks noChangeAspect="1"/>
          </p:cNvPicPr>
          <p:nvPr/>
        </p:nvPicPr>
        <p:blipFill>
          <a:blip r:embed="rId3"/>
          <a:stretch>
            <a:fillRect/>
          </a:stretch>
        </p:blipFill>
        <p:spPr>
          <a:xfrm>
            <a:off x="3957828" y="179102"/>
            <a:ext cx="4973500" cy="3657600"/>
          </a:xfrm>
          <a:prstGeom prst="rect">
            <a:avLst/>
          </a:prstGeom>
        </p:spPr>
      </p:pic>
    </p:spTree>
    <p:extLst>
      <p:ext uri="{BB962C8B-B14F-4D97-AF65-F5344CB8AC3E}">
        <p14:creationId xmlns:p14="http://schemas.microsoft.com/office/powerpoint/2010/main" val="5661319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400BEF7-A091-4565-9B0E-C595711BF09A}"/>
              </a:ext>
            </a:extLst>
          </p:cNvPr>
          <p:cNvSpPr/>
          <p:nvPr/>
        </p:nvSpPr>
        <p:spPr>
          <a:xfrm>
            <a:off x="4244925" y="4407515"/>
            <a:ext cx="4572000" cy="307777"/>
          </a:xfrm>
          <a:prstGeom prst="rect">
            <a:avLst/>
          </a:prstGeom>
        </p:spPr>
        <p:txBody>
          <a:bodyPr>
            <a:spAutoFit/>
          </a:bodyPr>
          <a:lstStyle/>
          <a:p>
            <a:r>
              <a:rPr lang="en-US" sz="1400" dirty="0"/>
              <a:t>EDS X-ray mapping of solder joint right side Void 2</a:t>
            </a:r>
          </a:p>
        </p:txBody>
      </p:sp>
      <p:pic>
        <p:nvPicPr>
          <p:cNvPr id="4" name="Picture 3">
            <a:extLst>
              <a:ext uri="{FF2B5EF4-FFF2-40B4-BE49-F238E27FC236}">
                <a16:creationId xmlns:a16="http://schemas.microsoft.com/office/drawing/2014/main" id="{D869CF0E-E22D-4C0E-9858-3551B3E68DF3}"/>
              </a:ext>
            </a:extLst>
          </p:cNvPr>
          <p:cNvPicPr>
            <a:picLocks noChangeAspect="1"/>
          </p:cNvPicPr>
          <p:nvPr/>
        </p:nvPicPr>
        <p:blipFill>
          <a:blip r:embed="rId2"/>
          <a:stretch>
            <a:fillRect/>
          </a:stretch>
        </p:blipFill>
        <p:spPr>
          <a:xfrm>
            <a:off x="121453" y="74814"/>
            <a:ext cx="4123472" cy="5143500"/>
          </a:xfrm>
          <a:prstGeom prst="rect">
            <a:avLst/>
          </a:prstGeom>
        </p:spPr>
      </p:pic>
      <p:pic>
        <p:nvPicPr>
          <p:cNvPr id="6" name="Picture 5">
            <a:extLst>
              <a:ext uri="{FF2B5EF4-FFF2-40B4-BE49-F238E27FC236}">
                <a16:creationId xmlns:a16="http://schemas.microsoft.com/office/drawing/2014/main" id="{3261AB69-D1FF-4DDD-A4B4-9691794B36C0}"/>
              </a:ext>
            </a:extLst>
          </p:cNvPr>
          <p:cNvPicPr>
            <a:picLocks noChangeAspect="1"/>
          </p:cNvPicPr>
          <p:nvPr/>
        </p:nvPicPr>
        <p:blipFill>
          <a:blip r:embed="rId3"/>
          <a:stretch>
            <a:fillRect/>
          </a:stretch>
        </p:blipFill>
        <p:spPr>
          <a:xfrm>
            <a:off x="4311427" y="143292"/>
            <a:ext cx="4240018" cy="4572000"/>
          </a:xfrm>
          <a:prstGeom prst="rect">
            <a:avLst/>
          </a:prstGeom>
        </p:spPr>
      </p:pic>
    </p:spTree>
    <p:extLst>
      <p:ext uri="{BB962C8B-B14F-4D97-AF65-F5344CB8AC3E}">
        <p14:creationId xmlns:p14="http://schemas.microsoft.com/office/powerpoint/2010/main" val="2973109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6941C-E68B-433F-8715-D99D7FEC65C7}"/>
              </a:ext>
            </a:extLst>
          </p:cNvPr>
          <p:cNvSpPr>
            <a:spLocks noGrp="1"/>
          </p:cNvSpPr>
          <p:nvPr>
            <p:ph type="title"/>
          </p:nvPr>
        </p:nvSpPr>
        <p:spPr>
          <a:xfrm>
            <a:off x="227013" y="536383"/>
            <a:ext cx="7461250" cy="3183093"/>
          </a:xfrm>
        </p:spPr>
        <p:txBody>
          <a:bodyPr/>
          <a:lstStyle/>
          <a:p>
            <a:r>
              <a:rPr lang="en-US" sz="1200" dirty="0"/>
              <a:t>Two power diodes were submitted for void analysis.  The diodes were soldered to an aluminum clad printed circuit board with tin, silver, copper (SAC) alloy.  One diode has been stressed (STRESSED) while the other was not (T0).  Both of the mounted diodes were encapsulated in an epoxy resin to allow grinding into the bond line of both diodes.  The grinding was achieved with silicon carbide grinding disc in various grit sizes , coarse to fine and then final polished with alumina suspensions.</a:t>
            </a:r>
            <a:br>
              <a:rPr lang="en-US" sz="1200" dirty="0"/>
            </a:br>
            <a:br>
              <a:rPr lang="en-US" sz="1200" dirty="0"/>
            </a:br>
            <a:r>
              <a:rPr lang="en-US" sz="1200" dirty="0"/>
              <a:t>A Thermo Scientific </a:t>
            </a:r>
            <a:r>
              <a:rPr lang="en-US" sz="1200" dirty="0" err="1"/>
              <a:t>Axia</a:t>
            </a:r>
            <a:r>
              <a:rPr lang="en-US" sz="1200" dirty="0"/>
              <a:t> </a:t>
            </a:r>
            <a:r>
              <a:rPr lang="en-US" sz="1200" dirty="0" err="1"/>
              <a:t>ChemiSEM</a:t>
            </a:r>
            <a:r>
              <a:rPr lang="en-US" sz="1200" dirty="0"/>
              <a:t> scanning electron microscope  with an integrated Energy Dispersive X-Ray Microanalysis (EDS) Detector was used to collect imaging and materials data for this report.</a:t>
            </a:r>
          </a:p>
        </p:txBody>
      </p:sp>
    </p:spTree>
    <p:extLst>
      <p:ext uri="{BB962C8B-B14F-4D97-AF65-F5344CB8AC3E}">
        <p14:creationId xmlns:p14="http://schemas.microsoft.com/office/powerpoint/2010/main" val="475100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430B490-88D8-4AAE-97A7-7500047F7902}"/>
              </a:ext>
            </a:extLst>
          </p:cNvPr>
          <p:cNvPicPr>
            <a:picLocks noChangeAspect="1"/>
          </p:cNvPicPr>
          <p:nvPr/>
        </p:nvPicPr>
        <p:blipFill>
          <a:blip r:embed="rId2"/>
          <a:stretch>
            <a:fillRect/>
          </a:stretch>
        </p:blipFill>
        <p:spPr>
          <a:xfrm rot="16200000">
            <a:off x="-49376" y="887322"/>
            <a:ext cx="3655699" cy="2743200"/>
          </a:xfrm>
          <a:prstGeom prst="rect">
            <a:avLst/>
          </a:prstGeom>
        </p:spPr>
      </p:pic>
      <p:pic>
        <p:nvPicPr>
          <p:cNvPr id="10" name="Picture 9">
            <a:extLst>
              <a:ext uri="{FF2B5EF4-FFF2-40B4-BE49-F238E27FC236}">
                <a16:creationId xmlns:a16="http://schemas.microsoft.com/office/drawing/2014/main" id="{325B5CF0-081E-436C-B296-ED4FD6822E1E}"/>
              </a:ext>
            </a:extLst>
          </p:cNvPr>
          <p:cNvPicPr>
            <a:picLocks noChangeAspect="1"/>
          </p:cNvPicPr>
          <p:nvPr/>
        </p:nvPicPr>
        <p:blipFill>
          <a:blip r:embed="rId3"/>
          <a:stretch>
            <a:fillRect/>
          </a:stretch>
        </p:blipFill>
        <p:spPr>
          <a:xfrm>
            <a:off x="3889165" y="133004"/>
            <a:ext cx="4368414" cy="4572000"/>
          </a:xfrm>
          <a:prstGeom prst="rect">
            <a:avLst/>
          </a:prstGeom>
        </p:spPr>
      </p:pic>
      <p:sp>
        <p:nvSpPr>
          <p:cNvPr id="2" name="TextBox 1">
            <a:extLst>
              <a:ext uri="{FF2B5EF4-FFF2-40B4-BE49-F238E27FC236}">
                <a16:creationId xmlns:a16="http://schemas.microsoft.com/office/drawing/2014/main" id="{5AA5EB82-216B-439A-9EF9-23E87EBC7B4E}"/>
              </a:ext>
            </a:extLst>
          </p:cNvPr>
          <p:cNvSpPr txBox="1"/>
          <p:nvPr/>
        </p:nvSpPr>
        <p:spPr>
          <a:xfrm>
            <a:off x="5570806" y="1849902"/>
            <a:ext cx="1434903" cy="369332"/>
          </a:xfrm>
          <a:prstGeom prst="rect">
            <a:avLst/>
          </a:prstGeom>
          <a:noFill/>
        </p:spPr>
        <p:txBody>
          <a:bodyPr wrap="square" rtlCol="0">
            <a:spAutoFit/>
          </a:bodyPr>
          <a:lstStyle/>
          <a:p>
            <a:r>
              <a:rPr lang="en-US" dirty="0"/>
              <a:t>STRESSED</a:t>
            </a:r>
          </a:p>
        </p:txBody>
      </p:sp>
      <p:sp>
        <p:nvSpPr>
          <p:cNvPr id="5" name="TextBox 4">
            <a:extLst>
              <a:ext uri="{FF2B5EF4-FFF2-40B4-BE49-F238E27FC236}">
                <a16:creationId xmlns:a16="http://schemas.microsoft.com/office/drawing/2014/main" id="{6753EDF9-66B0-4AA2-A223-A726B842C4DB}"/>
              </a:ext>
            </a:extLst>
          </p:cNvPr>
          <p:cNvSpPr txBox="1"/>
          <p:nvPr/>
        </p:nvSpPr>
        <p:spPr>
          <a:xfrm>
            <a:off x="5880294" y="2908121"/>
            <a:ext cx="1125415" cy="369332"/>
          </a:xfrm>
          <a:prstGeom prst="rect">
            <a:avLst/>
          </a:prstGeom>
          <a:noFill/>
        </p:spPr>
        <p:txBody>
          <a:bodyPr wrap="square" rtlCol="0">
            <a:spAutoFit/>
          </a:bodyPr>
          <a:lstStyle/>
          <a:p>
            <a:r>
              <a:rPr lang="en-US" dirty="0"/>
              <a:t>T0</a:t>
            </a:r>
          </a:p>
        </p:txBody>
      </p:sp>
    </p:spTree>
    <p:extLst>
      <p:ext uri="{BB962C8B-B14F-4D97-AF65-F5344CB8AC3E}">
        <p14:creationId xmlns:p14="http://schemas.microsoft.com/office/powerpoint/2010/main" val="520127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CA84AC-CB13-4EC8-9C8C-36E7C6AB57FB}"/>
              </a:ext>
            </a:extLst>
          </p:cNvPr>
          <p:cNvPicPr>
            <a:picLocks noChangeAspect="1"/>
          </p:cNvPicPr>
          <p:nvPr/>
        </p:nvPicPr>
        <p:blipFill>
          <a:blip r:embed="rId2"/>
          <a:stretch>
            <a:fillRect/>
          </a:stretch>
        </p:blipFill>
        <p:spPr>
          <a:xfrm>
            <a:off x="2256508" y="224444"/>
            <a:ext cx="4493427" cy="3200400"/>
          </a:xfrm>
          <a:prstGeom prst="rect">
            <a:avLst/>
          </a:prstGeom>
        </p:spPr>
      </p:pic>
      <p:pic>
        <p:nvPicPr>
          <p:cNvPr id="5" name="Picture 4">
            <a:extLst>
              <a:ext uri="{FF2B5EF4-FFF2-40B4-BE49-F238E27FC236}">
                <a16:creationId xmlns:a16="http://schemas.microsoft.com/office/drawing/2014/main" id="{F5E8C668-EA92-46CE-8388-B7F466C7211F}"/>
              </a:ext>
            </a:extLst>
          </p:cNvPr>
          <p:cNvPicPr>
            <a:picLocks noChangeAspect="1"/>
          </p:cNvPicPr>
          <p:nvPr/>
        </p:nvPicPr>
        <p:blipFill>
          <a:blip r:embed="rId3"/>
          <a:stretch>
            <a:fillRect/>
          </a:stretch>
        </p:blipFill>
        <p:spPr>
          <a:xfrm>
            <a:off x="275008" y="2571750"/>
            <a:ext cx="3594739" cy="2560320"/>
          </a:xfrm>
          <a:prstGeom prst="rect">
            <a:avLst/>
          </a:prstGeom>
        </p:spPr>
      </p:pic>
      <p:pic>
        <p:nvPicPr>
          <p:cNvPr id="7" name="Picture 6">
            <a:extLst>
              <a:ext uri="{FF2B5EF4-FFF2-40B4-BE49-F238E27FC236}">
                <a16:creationId xmlns:a16="http://schemas.microsoft.com/office/drawing/2014/main" id="{625464B5-A733-4F57-AAFC-0BF2C93AF066}"/>
              </a:ext>
            </a:extLst>
          </p:cNvPr>
          <p:cNvPicPr>
            <a:picLocks noChangeAspect="1"/>
          </p:cNvPicPr>
          <p:nvPr/>
        </p:nvPicPr>
        <p:blipFill>
          <a:blip r:embed="rId4"/>
          <a:stretch>
            <a:fillRect/>
          </a:stretch>
        </p:blipFill>
        <p:spPr>
          <a:xfrm>
            <a:off x="4878918" y="2571750"/>
            <a:ext cx="3594745" cy="2560320"/>
          </a:xfrm>
          <a:prstGeom prst="rect">
            <a:avLst/>
          </a:prstGeom>
        </p:spPr>
      </p:pic>
      <p:sp>
        <p:nvSpPr>
          <p:cNvPr id="8" name="TextBox 7">
            <a:extLst>
              <a:ext uri="{FF2B5EF4-FFF2-40B4-BE49-F238E27FC236}">
                <a16:creationId xmlns:a16="http://schemas.microsoft.com/office/drawing/2014/main" id="{D9BF31DD-4BE2-4760-BB21-234627E89696}"/>
              </a:ext>
            </a:extLst>
          </p:cNvPr>
          <p:cNvSpPr txBox="1"/>
          <p:nvPr/>
        </p:nvSpPr>
        <p:spPr>
          <a:xfrm>
            <a:off x="4019204" y="1359475"/>
            <a:ext cx="1105592" cy="215444"/>
          </a:xfrm>
          <a:prstGeom prst="rect">
            <a:avLst/>
          </a:prstGeom>
          <a:noFill/>
        </p:spPr>
        <p:txBody>
          <a:bodyPr wrap="square" rtlCol="0">
            <a:spAutoFit/>
          </a:bodyPr>
          <a:lstStyle/>
          <a:p>
            <a:r>
              <a:rPr lang="en-US" sz="800" dirty="0">
                <a:solidFill>
                  <a:schemeClr val="bg1"/>
                </a:solidFill>
              </a:rPr>
              <a:t>Silicon die</a:t>
            </a:r>
          </a:p>
        </p:txBody>
      </p:sp>
      <p:sp>
        <p:nvSpPr>
          <p:cNvPr id="14" name="TextBox 13">
            <a:extLst>
              <a:ext uri="{FF2B5EF4-FFF2-40B4-BE49-F238E27FC236}">
                <a16:creationId xmlns:a16="http://schemas.microsoft.com/office/drawing/2014/main" id="{96ECEB17-936D-4211-A5DA-F0A6EC5F16ED}"/>
              </a:ext>
            </a:extLst>
          </p:cNvPr>
          <p:cNvSpPr txBox="1"/>
          <p:nvPr/>
        </p:nvSpPr>
        <p:spPr>
          <a:xfrm>
            <a:off x="3869747" y="890266"/>
            <a:ext cx="1555817" cy="338554"/>
          </a:xfrm>
          <a:prstGeom prst="rect">
            <a:avLst/>
          </a:prstGeom>
          <a:noFill/>
        </p:spPr>
        <p:txBody>
          <a:bodyPr wrap="square" rtlCol="0">
            <a:spAutoFit/>
          </a:bodyPr>
          <a:lstStyle/>
          <a:p>
            <a:r>
              <a:rPr lang="en-US" sz="800" dirty="0">
                <a:solidFill>
                  <a:schemeClr val="bg1"/>
                </a:solidFill>
              </a:rPr>
              <a:t>Aluminum bond wire and wedge bond</a:t>
            </a:r>
          </a:p>
        </p:txBody>
      </p:sp>
      <p:sp>
        <p:nvSpPr>
          <p:cNvPr id="9" name="Right Bracket 8">
            <a:extLst>
              <a:ext uri="{FF2B5EF4-FFF2-40B4-BE49-F238E27FC236}">
                <a16:creationId xmlns:a16="http://schemas.microsoft.com/office/drawing/2014/main" id="{26F179C7-59CE-4E2A-9E39-BB71F420E558}"/>
              </a:ext>
            </a:extLst>
          </p:cNvPr>
          <p:cNvSpPr/>
          <p:nvPr/>
        </p:nvSpPr>
        <p:spPr>
          <a:xfrm>
            <a:off x="6608618" y="1574919"/>
            <a:ext cx="58189" cy="215444"/>
          </a:xfrm>
          <a:prstGeom prst="rightBracket">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44CDEC98-5286-491C-A6CB-184C1DB65876}"/>
              </a:ext>
            </a:extLst>
          </p:cNvPr>
          <p:cNvSpPr txBox="1"/>
          <p:nvPr/>
        </p:nvSpPr>
        <p:spPr>
          <a:xfrm>
            <a:off x="6608617" y="1544142"/>
            <a:ext cx="2122817" cy="246221"/>
          </a:xfrm>
          <a:prstGeom prst="rect">
            <a:avLst/>
          </a:prstGeom>
          <a:noFill/>
        </p:spPr>
        <p:txBody>
          <a:bodyPr wrap="square" rtlCol="0">
            <a:spAutoFit/>
          </a:bodyPr>
          <a:lstStyle/>
          <a:p>
            <a:r>
              <a:rPr lang="en-US" sz="1000" dirty="0">
                <a:solidFill>
                  <a:schemeClr val="accent6">
                    <a:lumMod val="75000"/>
                  </a:schemeClr>
                </a:solidFill>
              </a:rPr>
              <a:t>SAC alloy solder joint under die</a:t>
            </a:r>
          </a:p>
        </p:txBody>
      </p:sp>
      <p:sp>
        <p:nvSpPr>
          <p:cNvPr id="11" name="TextBox 10">
            <a:extLst>
              <a:ext uri="{FF2B5EF4-FFF2-40B4-BE49-F238E27FC236}">
                <a16:creationId xmlns:a16="http://schemas.microsoft.com/office/drawing/2014/main" id="{4D2C4ED6-FBB5-41C3-9D94-14CE7FC44DC3}"/>
              </a:ext>
            </a:extLst>
          </p:cNvPr>
          <p:cNvSpPr txBox="1"/>
          <p:nvPr/>
        </p:nvSpPr>
        <p:spPr>
          <a:xfrm>
            <a:off x="0" y="5286895"/>
            <a:ext cx="3940233" cy="369332"/>
          </a:xfrm>
          <a:prstGeom prst="rect">
            <a:avLst/>
          </a:prstGeom>
          <a:noFill/>
        </p:spPr>
        <p:txBody>
          <a:bodyPr wrap="square" rtlCol="0">
            <a:spAutoFit/>
          </a:bodyPr>
          <a:lstStyle/>
          <a:p>
            <a:r>
              <a:rPr lang="en-US" dirty="0"/>
              <a:t>Left side of die bond line thickness</a:t>
            </a:r>
          </a:p>
        </p:txBody>
      </p:sp>
      <p:sp>
        <p:nvSpPr>
          <p:cNvPr id="16" name="TextBox 15">
            <a:extLst>
              <a:ext uri="{FF2B5EF4-FFF2-40B4-BE49-F238E27FC236}">
                <a16:creationId xmlns:a16="http://schemas.microsoft.com/office/drawing/2014/main" id="{BE0EB2D1-6E60-4145-A12C-78E67FDE25C2}"/>
              </a:ext>
            </a:extLst>
          </p:cNvPr>
          <p:cNvSpPr txBox="1"/>
          <p:nvPr/>
        </p:nvSpPr>
        <p:spPr>
          <a:xfrm>
            <a:off x="4878918" y="5286895"/>
            <a:ext cx="3940233" cy="646331"/>
          </a:xfrm>
          <a:prstGeom prst="rect">
            <a:avLst/>
          </a:prstGeom>
          <a:noFill/>
        </p:spPr>
        <p:txBody>
          <a:bodyPr wrap="square" rtlCol="0">
            <a:spAutoFit/>
          </a:bodyPr>
          <a:lstStyle/>
          <a:p>
            <a:r>
              <a:rPr lang="en-US" dirty="0"/>
              <a:t>Right side of die bond line thickness, note void at edge.</a:t>
            </a:r>
          </a:p>
        </p:txBody>
      </p:sp>
      <p:sp>
        <p:nvSpPr>
          <p:cNvPr id="12" name="TextBox 11">
            <a:extLst>
              <a:ext uri="{FF2B5EF4-FFF2-40B4-BE49-F238E27FC236}">
                <a16:creationId xmlns:a16="http://schemas.microsoft.com/office/drawing/2014/main" id="{6EC5422D-8F7F-4210-AFAA-8C53A45FC95F}"/>
              </a:ext>
            </a:extLst>
          </p:cNvPr>
          <p:cNvSpPr txBox="1"/>
          <p:nvPr/>
        </p:nvSpPr>
        <p:spPr>
          <a:xfrm>
            <a:off x="-1" y="243935"/>
            <a:ext cx="2310063" cy="369332"/>
          </a:xfrm>
          <a:prstGeom prst="rect">
            <a:avLst/>
          </a:prstGeom>
          <a:noFill/>
        </p:spPr>
        <p:txBody>
          <a:bodyPr wrap="square" rtlCol="0">
            <a:spAutoFit/>
          </a:bodyPr>
          <a:lstStyle/>
          <a:p>
            <a:r>
              <a:rPr lang="en-US" dirty="0"/>
              <a:t>STRESSED DIODE</a:t>
            </a:r>
          </a:p>
        </p:txBody>
      </p:sp>
    </p:spTree>
    <p:extLst>
      <p:ext uri="{BB962C8B-B14F-4D97-AF65-F5344CB8AC3E}">
        <p14:creationId xmlns:p14="http://schemas.microsoft.com/office/powerpoint/2010/main" val="10630129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CA84AC-CB13-4EC8-9C8C-36E7C6AB57FB}"/>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7000" contrast="17000"/>
                    </a14:imgEffect>
                  </a14:imgLayer>
                </a14:imgProps>
              </a:ext>
            </a:extLst>
          </a:blip>
          <a:stretch>
            <a:fillRect/>
          </a:stretch>
        </p:blipFill>
        <p:spPr>
          <a:xfrm>
            <a:off x="78573" y="306948"/>
            <a:ext cx="4493427" cy="3200396"/>
          </a:xfrm>
          <a:prstGeom prst="rect">
            <a:avLst/>
          </a:prstGeom>
        </p:spPr>
      </p:pic>
      <p:pic>
        <p:nvPicPr>
          <p:cNvPr id="4" name="Picture 3">
            <a:extLst>
              <a:ext uri="{FF2B5EF4-FFF2-40B4-BE49-F238E27FC236}">
                <a16:creationId xmlns:a16="http://schemas.microsoft.com/office/drawing/2014/main" id="{70E7D7A8-52A0-4F79-B8E5-4403E606B8B0}"/>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3000" contrast="-11000"/>
                    </a14:imgEffect>
                  </a14:imgLayer>
                </a14:imgProps>
              </a:ext>
            </a:extLst>
          </a:blip>
          <a:stretch>
            <a:fillRect/>
          </a:stretch>
        </p:blipFill>
        <p:spPr>
          <a:xfrm>
            <a:off x="4596934" y="801110"/>
            <a:ext cx="4493432" cy="3200400"/>
          </a:xfrm>
          <a:prstGeom prst="rect">
            <a:avLst/>
          </a:prstGeom>
        </p:spPr>
      </p:pic>
      <p:sp>
        <p:nvSpPr>
          <p:cNvPr id="8" name="TextBox 7">
            <a:extLst>
              <a:ext uri="{FF2B5EF4-FFF2-40B4-BE49-F238E27FC236}">
                <a16:creationId xmlns:a16="http://schemas.microsoft.com/office/drawing/2014/main" id="{8F03AEE8-CDF8-4B5C-B5F4-173F311BE24C}"/>
              </a:ext>
            </a:extLst>
          </p:cNvPr>
          <p:cNvSpPr txBox="1"/>
          <p:nvPr/>
        </p:nvSpPr>
        <p:spPr>
          <a:xfrm>
            <a:off x="78573" y="3626409"/>
            <a:ext cx="4160918" cy="523220"/>
          </a:xfrm>
          <a:prstGeom prst="rect">
            <a:avLst/>
          </a:prstGeom>
          <a:noFill/>
        </p:spPr>
        <p:txBody>
          <a:bodyPr wrap="square" rtlCol="0">
            <a:spAutoFit/>
          </a:bodyPr>
          <a:lstStyle/>
          <a:p>
            <a:r>
              <a:rPr lang="en-US" sz="1400" dirty="0"/>
              <a:t>Right side of die depicting large voids in the bond line thickness.</a:t>
            </a:r>
          </a:p>
        </p:txBody>
      </p:sp>
      <p:sp>
        <p:nvSpPr>
          <p:cNvPr id="6" name="Rectangle 5">
            <a:extLst>
              <a:ext uri="{FF2B5EF4-FFF2-40B4-BE49-F238E27FC236}">
                <a16:creationId xmlns:a16="http://schemas.microsoft.com/office/drawing/2014/main" id="{99056F84-180E-418E-970F-BA721CE19553}"/>
              </a:ext>
            </a:extLst>
          </p:cNvPr>
          <p:cNvSpPr/>
          <p:nvPr/>
        </p:nvSpPr>
        <p:spPr>
          <a:xfrm>
            <a:off x="789709" y="1496291"/>
            <a:ext cx="1354975" cy="706582"/>
          </a:xfrm>
          <a:prstGeom prst="rect">
            <a:avLst/>
          </a:prstGeom>
          <a:noFill/>
          <a:ln w="9525">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3C34985-9C76-420D-9AA0-05DF792E02BB}"/>
              </a:ext>
            </a:extLst>
          </p:cNvPr>
          <p:cNvSpPr/>
          <p:nvPr/>
        </p:nvSpPr>
        <p:spPr>
          <a:xfrm>
            <a:off x="4596934" y="4016211"/>
            <a:ext cx="4572000" cy="523220"/>
          </a:xfrm>
          <a:prstGeom prst="rect">
            <a:avLst/>
          </a:prstGeom>
        </p:spPr>
        <p:txBody>
          <a:bodyPr>
            <a:spAutoFit/>
          </a:bodyPr>
          <a:lstStyle/>
          <a:p>
            <a:r>
              <a:rPr lang="en-US" sz="1400" dirty="0"/>
              <a:t>Right side of die depicting solder joint material Area 1 between large voids in the bond line thickness.</a:t>
            </a:r>
          </a:p>
        </p:txBody>
      </p:sp>
      <p:sp>
        <p:nvSpPr>
          <p:cNvPr id="10" name="Rectangle 9">
            <a:extLst>
              <a:ext uri="{FF2B5EF4-FFF2-40B4-BE49-F238E27FC236}">
                <a16:creationId xmlns:a16="http://schemas.microsoft.com/office/drawing/2014/main" id="{0F9D342E-0AF1-4DCF-A5BC-D2F885D74149}"/>
              </a:ext>
            </a:extLst>
          </p:cNvPr>
          <p:cNvSpPr/>
          <p:nvPr/>
        </p:nvSpPr>
        <p:spPr>
          <a:xfrm>
            <a:off x="3308465" y="1482353"/>
            <a:ext cx="931026" cy="706582"/>
          </a:xfrm>
          <a:prstGeom prst="rect">
            <a:avLst/>
          </a:prstGeom>
          <a:noFill/>
          <a:ln w="9525">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1BEA9AF-BD59-4D12-9F43-D014D09B9647}"/>
              </a:ext>
            </a:extLst>
          </p:cNvPr>
          <p:cNvSpPr txBox="1"/>
          <p:nvPr/>
        </p:nvSpPr>
        <p:spPr>
          <a:xfrm>
            <a:off x="1089329" y="1288111"/>
            <a:ext cx="1080289" cy="261610"/>
          </a:xfrm>
          <a:prstGeom prst="rect">
            <a:avLst/>
          </a:prstGeom>
          <a:noFill/>
        </p:spPr>
        <p:txBody>
          <a:bodyPr wrap="square" rtlCol="0">
            <a:spAutoFit/>
          </a:bodyPr>
          <a:lstStyle/>
          <a:p>
            <a:r>
              <a:rPr lang="en-US" sz="1100" dirty="0">
                <a:solidFill>
                  <a:srgbClr val="9F1D51"/>
                </a:solidFill>
              </a:rPr>
              <a:t>Area 1</a:t>
            </a:r>
          </a:p>
        </p:txBody>
      </p:sp>
      <p:sp>
        <p:nvSpPr>
          <p:cNvPr id="7" name="Rectangle 6">
            <a:extLst>
              <a:ext uri="{FF2B5EF4-FFF2-40B4-BE49-F238E27FC236}">
                <a16:creationId xmlns:a16="http://schemas.microsoft.com/office/drawing/2014/main" id="{3C11BCAE-C9A9-497D-A2EA-D3FE4E26CC05}"/>
              </a:ext>
            </a:extLst>
          </p:cNvPr>
          <p:cNvSpPr/>
          <p:nvPr/>
        </p:nvSpPr>
        <p:spPr>
          <a:xfrm>
            <a:off x="3482872" y="1209160"/>
            <a:ext cx="582211" cy="253916"/>
          </a:xfrm>
          <a:prstGeom prst="rect">
            <a:avLst/>
          </a:prstGeom>
        </p:spPr>
        <p:txBody>
          <a:bodyPr wrap="none">
            <a:spAutoFit/>
          </a:bodyPr>
          <a:lstStyle/>
          <a:p>
            <a:r>
              <a:rPr lang="en-US" sz="1050" dirty="0">
                <a:solidFill>
                  <a:srgbClr val="9F1D51"/>
                </a:solidFill>
              </a:rPr>
              <a:t>Area 2</a:t>
            </a:r>
          </a:p>
        </p:txBody>
      </p:sp>
      <p:pic>
        <p:nvPicPr>
          <p:cNvPr id="11" name="Picture 10">
            <a:extLst>
              <a:ext uri="{FF2B5EF4-FFF2-40B4-BE49-F238E27FC236}">
                <a16:creationId xmlns:a16="http://schemas.microsoft.com/office/drawing/2014/main" id="{8E05DF05-921B-4584-AD31-FE97541FA2ED}"/>
              </a:ext>
            </a:extLst>
          </p:cNvPr>
          <p:cNvPicPr>
            <a:picLocks noChangeAspect="1"/>
          </p:cNvPicPr>
          <p:nvPr/>
        </p:nvPicPr>
        <p:blipFill>
          <a:blip r:embed="rId6"/>
          <a:stretch>
            <a:fillRect/>
          </a:stretch>
        </p:blipFill>
        <p:spPr>
          <a:xfrm>
            <a:off x="4742821" y="0"/>
            <a:ext cx="2359356" cy="493819"/>
          </a:xfrm>
          <a:prstGeom prst="rect">
            <a:avLst/>
          </a:prstGeom>
        </p:spPr>
      </p:pic>
    </p:spTree>
    <p:extLst>
      <p:ext uri="{BB962C8B-B14F-4D97-AF65-F5344CB8AC3E}">
        <p14:creationId xmlns:p14="http://schemas.microsoft.com/office/powerpoint/2010/main" val="14560236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AB85882-5FAC-4F50-81D5-6E255165F0A5}"/>
              </a:ext>
            </a:extLst>
          </p:cNvPr>
          <p:cNvPicPr>
            <a:picLocks noChangeAspect="1"/>
          </p:cNvPicPr>
          <p:nvPr/>
        </p:nvPicPr>
        <p:blipFill>
          <a:blip r:embed="rId2"/>
          <a:stretch>
            <a:fillRect/>
          </a:stretch>
        </p:blipFill>
        <p:spPr>
          <a:xfrm>
            <a:off x="296087" y="66502"/>
            <a:ext cx="4195955" cy="5143500"/>
          </a:xfrm>
          <a:prstGeom prst="rect">
            <a:avLst/>
          </a:prstGeom>
        </p:spPr>
      </p:pic>
      <p:pic>
        <p:nvPicPr>
          <p:cNvPr id="5" name="Picture 4">
            <a:extLst>
              <a:ext uri="{FF2B5EF4-FFF2-40B4-BE49-F238E27FC236}">
                <a16:creationId xmlns:a16="http://schemas.microsoft.com/office/drawing/2014/main" id="{54E392EE-6E3F-4142-B48B-65E44E87005E}"/>
              </a:ext>
            </a:extLst>
          </p:cNvPr>
          <p:cNvPicPr>
            <a:picLocks noChangeAspect="1"/>
          </p:cNvPicPr>
          <p:nvPr/>
        </p:nvPicPr>
        <p:blipFill>
          <a:blip r:embed="rId3"/>
          <a:stretch>
            <a:fillRect/>
          </a:stretch>
        </p:blipFill>
        <p:spPr>
          <a:xfrm>
            <a:off x="4571999" y="568437"/>
            <a:ext cx="4706927" cy="3474720"/>
          </a:xfrm>
          <a:prstGeom prst="rect">
            <a:avLst/>
          </a:prstGeom>
        </p:spPr>
      </p:pic>
      <p:sp>
        <p:nvSpPr>
          <p:cNvPr id="10" name="Rectangle 9">
            <a:extLst>
              <a:ext uri="{FF2B5EF4-FFF2-40B4-BE49-F238E27FC236}">
                <a16:creationId xmlns:a16="http://schemas.microsoft.com/office/drawing/2014/main" id="{6400BEF7-A091-4565-9B0E-C595711BF09A}"/>
              </a:ext>
            </a:extLst>
          </p:cNvPr>
          <p:cNvSpPr/>
          <p:nvPr/>
        </p:nvSpPr>
        <p:spPr>
          <a:xfrm>
            <a:off x="4532021" y="3818630"/>
            <a:ext cx="4572000" cy="523220"/>
          </a:xfrm>
          <a:prstGeom prst="rect">
            <a:avLst/>
          </a:prstGeom>
        </p:spPr>
        <p:txBody>
          <a:bodyPr>
            <a:spAutoFit/>
          </a:bodyPr>
          <a:lstStyle/>
          <a:p>
            <a:r>
              <a:rPr lang="en-US" sz="1400" dirty="0"/>
              <a:t>EDS X-ray mapping of solder joint material Area 1  between large voids in the bond line thickness.</a:t>
            </a:r>
          </a:p>
        </p:txBody>
      </p:sp>
      <p:sp>
        <p:nvSpPr>
          <p:cNvPr id="6" name="TextBox 5">
            <a:extLst>
              <a:ext uri="{FF2B5EF4-FFF2-40B4-BE49-F238E27FC236}">
                <a16:creationId xmlns:a16="http://schemas.microsoft.com/office/drawing/2014/main" id="{3D0EAB25-7CCF-489F-9C21-B2D0A12709E6}"/>
              </a:ext>
            </a:extLst>
          </p:cNvPr>
          <p:cNvSpPr txBox="1"/>
          <p:nvPr/>
        </p:nvSpPr>
        <p:spPr>
          <a:xfrm>
            <a:off x="5078436" y="59269"/>
            <a:ext cx="2310063" cy="369332"/>
          </a:xfrm>
          <a:prstGeom prst="rect">
            <a:avLst/>
          </a:prstGeom>
          <a:noFill/>
        </p:spPr>
        <p:txBody>
          <a:bodyPr wrap="square" rtlCol="0">
            <a:spAutoFit/>
          </a:bodyPr>
          <a:lstStyle/>
          <a:p>
            <a:r>
              <a:rPr lang="en-US" dirty="0"/>
              <a:t>STRESSED DIODE</a:t>
            </a:r>
          </a:p>
        </p:txBody>
      </p:sp>
    </p:spTree>
    <p:extLst>
      <p:ext uri="{BB962C8B-B14F-4D97-AF65-F5344CB8AC3E}">
        <p14:creationId xmlns:p14="http://schemas.microsoft.com/office/powerpoint/2010/main" val="2996112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CA84AC-CB13-4EC8-9C8C-36E7C6AB57FB}"/>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Lst>
          </a:blip>
          <a:stretch>
            <a:fillRect/>
          </a:stretch>
        </p:blipFill>
        <p:spPr>
          <a:xfrm>
            <a:off x="78573" y="306948"/>
            <a:ext cx="4493426" cy="3200395"/>
          </a:xfrm>
          <a:prstGeom prst="rect">
            <a:avLst/>
          </a:prstGeom>
        </p:spPr>
      </p:pic>
      <p:sp>
        <p:nvSpPr>
          <p:cNvPr id="7" name="Rectangle 6">
            <a:extLst>
              <a:ext uri="{FF2B5EF4-FFF2-40B4-BE49-F238E27FC236}">
                <a16:creationId xmlns:a16="http://schemas.microsoft.com/office/drawing/2014/main" id="{2193019E-A32A-47FB-A7B6-E017E3BDC8E4}"/>
              </a:ext>
            </a:extLst>
          </p:cNvPr>
          <p:cNvSpPr/>
          <p:nvPr/>
        </p:nvSpPr>
        <p:spPr>
          <a:xfrm>
            <a:off x="890546" y="4084255"/>
            <a:ext cx="6196427" cy="738664"/>
          </a:xfrm>
          <a:prstGeom prst="rect">
            <a:avLst/>
          </a:prstGeom>
        </p:spPr>
        <p:txBody>
          <a:bodyPr wrap="square">
            <a:spAutoFit/>
          </a:bodyPr>
          <a:lstStyle/>
          <a:p>
            <a:r>
              <a:rPr lang="en-US" sz="1400" dirty="0"/>
              <a:t>Backscatter electron images of void walls in  Area 1.</a:t>
            </a:r>
          </a:p>
          <a:p>
            <a:r>
              <a:rPr lang="en-US" sz="1400" dirty="0"/>
              <a:t>Note:  Due to lack of support at edge of voids during cross sectioning the walls collapse inwards slightly,  marked by dotted lines.</a:t>
            </a:r>
          </a:p>
        </p:txBody>
      </p:sp>
      <p:pic>
        <p:nvPicPr>
          <p:cNvPr id="5" name="Picture 4">
            <a:extLst>
              <a:ext uri="{FF2B5EF4-FFF2-40B4-BE49-F238E27FC236}">
                <a16:creationId xmlns:a16="http://schemas.microsoft.com/office/drawing/2014/main" id="{678FDE5C-60CE-4479-A09B-87EDAB2C95C9}"/>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contrast="-20000"/>
                    </a14:imgEffect>
                  </a14:imgLayer>
                </a14:imgProps>
              </a:ext>
            </a:extLst>
          </a:blip>
          <a:stretch>
            <a:fillRect/>
          </a:stretch>
        </p:blipFill>
        <p:spPr>
          <a:xfrm>
            <a:off x="4605248" y="822960"/>
            <a:ext cx="4493432" cy="3200400"/>
          </a:xfrm>
          <a:prstGeom prst="rect">
            <a:avLst/>
          </a:prstGeom>
        </p:spPr>
      </p:pic>
      <p:sp>
        <p:nvSpPr>
          <p:cNvPr id="6" name="Arc 5">
            <a:extLst>
              <a:ext uri="{FF2B5EF4-FFF2-40B4-BE49-F238E27FC236}">
                <a16:creationId xmlns:a16="http://schemas.microsoft.com/office/drawing/2014/main" id="{28311BE7-400E-4B2B-AF2E-4A76778DC040}"/>
              </a:ext>
            </a:extLst>
          </p:cNvPr>
          <p:cNvSpPr/>
          <p:nvPr/>
        </p:nvSpPr>
        <p:spPr>
          <a:xfrm rot="21023358">
            <a:off x="1935672" y="494192"/>
            <a:ext cx="779228" cy="4941676"/>
          </a:xfrm>
          <a:prstGeom prst="arc">
            <a:avLst/>
          </a:prstGeom>
          <a:ln w="12700">
            <a:solidFill>
              <a:schemeClr val="accent6"/>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Arc 8">
            <a:extLst>
              <a:ext uri="{FF2B5EF4-FFF2-40B4-BE49-F238E27FC236}">
                <a16:creationId xmlns:a16="http://schemas.microsoft.com/office/drawing/2014/main" id="{A8E62435-6BED-40CC-91D6-371C2C0077B2}"/>
              </a:ext>
            </a:extLst>
          </p:cNvPr>
          <p:cNvSpPr/>
          <p:nvPr/>
        </p:nvSpPr>
        <p:spPr>
          <a:xfrm rot="10644484">
            <a:off x="6883856" y="230576"/>
            <a:ext cx="1306375" cy="2542830"/>
          </a:xfrm>
          <a:prstGeom prst="arc">
            <a:avLst/>
          </a:prstGeom>
          <a:ln w="12700">
            <a:solidFill>
              <a:srgbClr val="C00000"/>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F4B75732-72E7-4BD4-9960-161E275C01FF}"/>
              </a:ext>
            </a:extLst>
          </p:cNvPr>
          <p:cNvSpPr txBox="1"/>
          <p:nvPr/>
        </p:nvSpPr>
        <p:spPr>
          <a:xfrm>
            <a:off x="5507501" y="17672"/>
            <a:ext cx="2310063" cy="369332"/>
          </a:xfrm>
          <a:prstGeom prst="rect">
            <a:avLst/>
          </a:prstGeom>
          <a:noFill/>
        </p:spPr>
        <p:txBody>
          <a:bodyPr wrap="square" rtlCol="0">
            <a:spAutoFit/>
          </a:bodyPr>
          <a:lstStyle/>
          <a:p>
            <a:r>
              <a:rPr lang="en-US" dirty="0"/>
              <a:t>STRESSED DIODE</a:t>
            </a:r>
          </a:p>
        </p:txBody>
      </p:sp>
    </p:spTree>
    <p:extLst>
      <p:ext uri="{BB962C8B-B14F-4D97-AF65-F5344CB8AC3E}">
        <p14:creationId xmlns:p14="http://schemas.microsoft.com/office/powerpoint/2010/main" val="18767846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CA84AC-CB13-4EC8-9C8C-36E7C6AB57FB}"/>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Lst>
          </a:blip>
          <a:stretch>
            <a:fillRect/>
          </a:stretch>
        </p:blipFill>
        <p:spPr>
          <a:xfrm>
            <a:off x="78573" y="306948"/>
            <a:ext cx="4493426" cy="3200396"/>
          </a:xfrm>
          <a:prstGeom prst="rect">
            <a:avLst/>
          </a:prstGeom>
        </p:spPr>
      </p:pic>
      <p:sp>
        <p:nvSpPr>
          <p:cNvPr id="7" name="Rectangle 6">
            <a:extLst>
              <a:ext uri="{FF2B5EF4-FFF2-40B4-BE49-F238E27FC236}">
                <a16:creationId xmlns:a16="http://schemas.microsoft.com/office/drawing/2014/main" id="{2193019E-A32A-47FB-A7B6-E017E3BDC8E4}"/>
              </a:ext>
            </a:extLst>
          </p:cNvPr>
          <p:cNvSpPr/>
          <p:nvPr/>
        </p:nvSpPr>
        <p:spPr>
          <a:xfrm>
            <a:off x="74813" y="3656013"/>
            <a:ext cx="4572000" cy="523220"/>
          </a:xfrm>
          <a:prstGeom prst="rect">
            <a:avLst/>
          </a:prstGeom>
        </p:spPr>
        <p:txBody>
          <a:bodyPr>
            <a:spAutoFit/>
          </a:bodyPr>
          <a:lstStyle/>
          <a:p>
            <a:r>
              <a:rPr lang="en-US" sz="1400" dirty="0"/>
              <a:t>Right side of die depicting solder joint material Area 2 between large voids in the bond line thickness.</a:t>
            </a:r>
          </a:p>
        </p:txBody>
      </p:sp>
      <p:sp>
        <p:nvSpPr>
          <p:cNvPr id="5" name="TextBox 4">
            <a:extLst>
              <a:ext uri="{FF2B5EF4-FFF2-40B4-BE49-F238E27FC236}">
                <a16:creationId xmlns:a16="http://schemas.microsoft.com/office/drawing/2014/main" id="{810D0D5D-BBDB-407C-8572-F365A40158CA}"/>
              </a:ext>
            </a:extLst>
          </p:cNvPr>
          <p:cNvSpPr txBox="1"/>
          <p:nvPr/>
        </p:nvSpPr>
        <p:spPr>
          <a:xfrm>
            <a:off x="5513899" y="59269"/>
            <a:ext cx="2310063" cy="369332"/>
          </a:xfrm>
          <a:prstGeom prst="rect">
            <a:avLst/>
          </a:prstGeom>
          <a:noFill/>
        </p:spPr>
        <p:txBody>
          <a:bodyPr wrap="square" rtlCol="0">
            <a:spAutoFit/>
          </a:bodyPr>
          <a:lstStyle/>
          <a:p>
            <a:r>
              <a:rPr lang="en-US" dirty="0"/>
              <a:t>STRESSED DIODE</a:t>
            </a:r>
          </a:p>
        </p:txBody>
      </p:sp>
    </p:spTree>
    <p:extLst>
      <p:ext uri="{BB962C8B-B14F-4D97-AF65-F5344CB8AC3E}">
        <p14:creationId xmlns:p14="http://schemas.microsoft.com/office/powerpoint/2010/main" val="30162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400BEF7-A091-4565-9B0E-C595711BF09A}"/>
              </a:ext>
            </a:extLst>
          </p:cNvPr>
          <p:cNvSpPr/>
          <p:nvPr/>
        </p:nvSpPr>
        <p:spPr>
          <a:xfrm>
            <a:off x="4532021" y="3818630"/>
            <a:ext cx="4572000" cy="923330"/>
          </a:xfrm>
          <a:prstGeom prst="rect">
            <a:avLst/>
          </a:prstGeom>
        </p:spPr>
        <p:txBody>
          <a:bodyPr>
            <a:spAutoFit/>
          </a:bodyPr>
          <a:lstStyle/>
          <a:p>
            <a:r>
              <a:rPr lang="en-US" dirty="0"/>
              <a:t>EDS X-ray mapping of solder joint material   between large </a:t>
            </a:r>
            <a:r>
              <a:rPr lang="en-US"/>
              <a:t>voids Area 2 in </a:t>
            </a:r>
            <a:r>
              <a:rPr lang="en-US" dirty="0"/>
              <a:t>the bond line thickness.</a:t>
            </a:r>
          </a:p>
        </p:txBody>
      </p:sp>
      <p:pic>
        <p:nvPicPr>
          <p:cNvPr id="3" name="Picture 2">
            <a:extLst>
              <a:ext uri="{FF2B5EF4-FFF2-40B4-BE49-F238E27FC236}">
                <a16:creationId xmlns:a16="http://schemas.microsoft.com/office/drawing/2014/main" id="{5E43BCEC-479A-4F65-805E-1023E23E3C67}"/>
              </a:ext>
            </a:extLst>
          </p:cNvPr>
          <p:cNvPicPr>
            <a:picLocks noChangeAspect="1"/>
          </p:cNvPicPr>
          <p:nvPr/>
        </p:nvPicPr>
        <p:blipFill>
          <a:blip r:embed="rId2"/>
          <a:stretch>
            <a:fillRect/>
          </a:stretch>
        </p:blipFill>
        <p:spPr>
          <a:xfrm>
            <a:off x="118450" y="91440"/>
            <a:ext cx="4152219" cy="5143500"/>
          </a:xfrm>
          <a:prstGeom prst="rect">
            <a:avLst/>
          </a:prstGeom>
        </p:spPr>
      </p:pic>
      <p:pic>
        <p:nvPicPr>
          <p:cNvPr id="4" name="Picture 3">
            <a:extLst>
              <a:ext uri="{FF2B5EF4-FFF2-40B4-BE49-F238E27FC236}">
                <a16:creationId xmlns:a16="http://schemas.microsoft.com/office/drawing/2014/main" id="{5410965F-48E4-43FB-9C94-D2AC298A8AA8}"/>
              </a:ext>
            </a:extLst>
          </p:cNvPr>
          <p:cNvPicPr>
            <a:picLocks noChangeAspect="1"/>
          </p:cNvPicPr>
          <p:nvPr/>
        </p:nvPicPr>
        <p:blipFill>
          <a:blip r:embed="rId3"/>
          <a:stretch>
            <a:fillRect/>
          </a:stretch>
        </p:blipFill>
        <p:spPr>
          <a:xfrm>
            <a:off x="4149363" y="261297"/>
            <a:ext cx="4954658" cy="3657600"/>
          </a:xfrm>
          <a:prstGeom prst="rect">
            <a:avLst/>
          </a:prstGeom>
        </p:spPr>
      </p:pic>
    </p:spTree>
    <p:extLst>
      <p:ext uri="{BB962C8B-B14F-4D97-AF65-F5344CB8AC3E}">
        <p14:creationId xmlns:p14="http://schemas.microsoft.com/office/powerpoint/2010/main" val="3963614928"/>
      </p:ext>
    </p:extLst>
  </p:cSld>
  <p:clrMapOvr>
    <a:masterClrMapping/>
  </p:clrMapOvr>
</p:sld>
</file>

<file path=ppt/theme/theme1.xml><?xml version="1.0" encoding="utf-8"?>
<a:theme xmlns:a="http://schemas.openxmlformats.org/drawingml/2006/main" name="Indium Corporation Theme">
  <a:themeElements>
    <a:clrScheme name="Indium 2021">
      <a:dk1>
        <a:srgbClr val="063928"/>
      </a:dk1>
      <a:lt1>
        <a:sysClr val="window" lastClr="FFFFFF"/>
      </a:lt1>
      <a:dk2>
        <a:srgbClr val="86A494"/>
      </a:dk2>
      <a:lt2>
        <a:srgbClr val="555555"/>
      </a:lt2>
      <a:accent1>
        <a:srgbClr val="063928"/>
      </a:accent1>
      <a:accent2>
        <a:srgbClr val="136FB8"/>
      </a:accent2>
      <a:accent3>
        <a:srgbClr val="EB4833"/>
      </a:accent3>
      <a:accent4>
        <a:srgbClr val="178484"/>
      </a:accent4>
      <a:accent5>
        <a:srgbClr val="FAA729"/>
      </a:accent5>
      <a:accent6>
        <a:srgbClr val="9F1D51"/>
      </a:accent6>
      <a:hlink>
        <a:srgbClr val="205C72"/>
      </a:hlink>
      <a:folHlink>
        <a:srgbClr val="6107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DA_Strategic_Partner_Confidential_PowerPoint PPT_Template_16x9.pptx" id="{6AF05469-2D9D-4B99-9678-964B91460D46}" vid="{13B94C59-5403-4BA3-B565-00CD46848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PersistId xmlns="cf44b4af-cd3d-49ef-bde2-2ff11e55e842" xsi:nil="true"/>
    <_dlc_DocIdUrl xmlns="cf44b4af-cd3d-49ef-bde2-2ff11e55e842">
      <Url>http://sharepoint/_layouts/DocIdRedir.aspx?ID=27JFWT4JJP2D-1503-154</Url>
      <Description>27JFWT4JJP2D-1503-154</Description>
    </_dlc_DocIdUrl>
    <_dlc_DocId xmlns="cf44b4af-cd3d-49ef-bde2-2ff11e55e842">27JFWT4JJP2D-1503-154</_dlc_DocId>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4534C37600D2C439B7BC15F88821FF6" ma:contentTypeVersion="0" ma:contentTypeDescription="Create a new document." ma:contentTypeScope="" ma:versionID="e6c4c1488b2e5f5df64d4ec46632f028">
  <xsd:schema xmlns:xsd="http://www.w3.org/2001/XMLSchema" xmlns:xs="http://www.w3.org/2001/XMLSchema" xmlns:p="http://schemas.microsoft.com/office/2006/metadata/properties" xmlns:ns2="cf44b4af-cd3d-49ef-bde2-2ff11e55e842" targetNamespace="http://schemas.microsoft.com/office/2006/metadata/properties" ma:root="true" ma:fieldsID="ea654dc747d207d93e2f575372925176" ns2:_="">
    <xsd:import namespace="cf44b4af-cd3d-49ef-bde2-2ff11e55e842"/>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44b4af-cd3d-49ef-bde2-2ff11e55e842"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false">
      <xsd:simpleType>
        <xsd:restriction base="dms:Text"/>
      </xsd:simpleType>
    </xsd:element>
    <xsd:element name="_dlc_DocIdUrl" ma:index="9" nillable="true" ma:displayName="Document ID" ma:description="Permanent link to this document." ma:hidden="true" ma:internalName="_dlc_DocId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fals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57F1146-73FA-443F-8C16-88FC79097456}">
  <ds:schemaRefs>
    <ds:schemaRef ds:uri="http://schemas.microsoft.com/sharepoint/events"/>
  </ds:schemaRefs>
</ds:datastoreItem>
</file>

<file path=customXml/itemProps2.xml><?xml version="1.0" encoding="utf-8"?>
<ds:datastoreItem xmlns:ds="http://schemas.openxmlformats.org/officeDocument/2006/customXml" ds:itemID="{3AE43FA1-B68D-49B9-8D6E-C72FEA68BD69}">
  <ds:schemaRef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purl.org/dc/terms/"/>
    <ds:schemaRef ds:uri="http://schemas.openxmlformats.org/package/2006/metadata/core-properties"/>
    <ds:schemaRef ds:uri="cf44b4af-cd3d-49ef-bde2-2ff11e55e842"/>
    <ds:schemaRef ds:uri="http://www.w3.org/XML/1998/namespace"/>
  </ds:schemaRefs>
</ds:datastoreItem>
</file>

<file path=customXml/itemProps3.xml><?xml version="1.0" encoding="utf-8"?>
<ds:datastoreItem xmlns:ds="http://schemas.openxmlformats.org/officeDocument/2006/customXml" ds:itemID="{11193DB6-E1F0-4E27-8C57-22DDB486308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f44b4af-cd3d-49ef-bde2-2ff11e55e84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41E0E2AF-25D8-4BF2-BDAE-CFCC99AC491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NDA Strategic Partner Confidential 16x9</Template>
  <TotalTime>3316</TotalTime>
  <Words>470</Words>
  <Application>Microsoft Office PowerPoint</Application>
  <PresentationFormat>On-screen Show (16:9)</PresentationFormat>
  <Paragraphs>42</Paragraphs>
  <Slides>19</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3" baseType="lpstr">
      <vt:lpstr>Arial</vt:lpstr>
      <vt:lpstr>Calibri</vt:lpstr>
      <vt:lpstr>Indium Corporation Theme</vt:lpstr>
      <vt:lpstr>Document</vt:lpstr>
      <vt:lpstr>Scanning Electron Microscopy with Energy Dispersive Microanalysis   VOIDED SOLDER JOINT EVALUATION</vt:lpstr>
      <vt:lpstr>Two power diodes were submitted for void analysis.  The diodes were soldered to an aluminum clad printed circuit board with tin, silver, copper (SAC) alloy.  One diode has been stressed (STRESSED) while the other was not (T0).  Both of the mounted diodes were encapsulated in an epoxy resin to allow grinding into the bond line of both diodes.  The grinding was achieved with silicon carbide grinding disc in various grit sizes , coarse to fine and then final polished with alumina suspensions.  A Thermo Scientific Axia ChemiSEM scanning electron microscope  with an integrated Energy Dispersive X-Ray Microanalysis (EDS) Detector was used to collect imaging and materials data for this report.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dc:title>
  <dc:creator>Christine LaBarbera</dc:creator>
  <cp:lastModifiedBy>Andy Mackie</cp:lastModifiedBy>
  <cp:revision>34</cp:revision>
  <cp:lastPrinted>2024-12-31T16:22:39Z</cp:lastPrinted>
  <dcterms:created xsi:type="dcterms:W3CDTF">2024-09-04T18:47:17Z</dcterms:created>
  <dcterms:modified xsi:type="dcterms:W3CDTF">2025-01-16T13:34:31Z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0x01010074534C37600D2C439B7BC15F88821FF6</vt:lpwstr>
  </property>
  <property fmtid="{D5CDD505-2E9C-101B-9397-08002B2CF9AE}" pid="3" name="_dlc_DocIdItemGuid">
    <vt:lpwstr>f30032ac-aa9c-4b98-88ea-16c3e672f650</vt:lpwstr>
  </property>
  <property fmtid="{D5CDD505-2E9C-101B-9397-08002B2CF9AE}" pid="4" name="MSIP_Label_7761d327-a507-4ad0-8b8f-77f7a3f42f2c_Enabled">
    <vt:lpwstr>true</vt:lpwstr>
  </property>
  <property fmtid="{D5CDD505-2E9C-101B-9397-08002B2CF9AE}" pid="5" name="MSIP_Label_7761d327-a507-4ad0-8b8f-77f7a3f42f2c_SetDate">
    <vt:lpwstr>2025-01-16T13:34:11Z</vt:lpwstr>
  </property>
  <property fmtid="{D5CDD505-2E9C-101B-9397-08002B2CF9AE}" pid="6" name="MSIP_Label_7761d327-a507-4ad0-8b8f-77f7a3f42f2c_Method">
    <vt:lpwstr>Standard</vt:lpwstr>
  </property>
  <property fmtid="{D5CDD505-2E9C-101B-9397-08002B2CF9AE}" pid="7" name="MSIP_Label_7761d327-a507-4ad0-8b8f-77f7a3f42f2c_Name">
    <vt:lpwstr>defa4170-0d19-0005-0004-bc88714345d2</vt:lpwstr>
  </property>
  <property fmtid="{D5CDD505-2E9C-101B-9397-08002B2CF9AE}" pid="8" name="MSIP_Label_7761d327-a507-4ad0-8b8f-77f7a3f42f2c_SiteId">
    <vt:lpwstr>122657eb-4a10-47ae-9ce8-b415d1707feb</vt:lpwstr>
  </property>
  <property fmtid="{D5CDD505-2E9C-101B-9397-08002B2CF9AE}" pid="9" name="MSIP_Label_7761d327-a507-4ad0-8b8f-77f7a3f42f2c_ActionId">
    <vt:lpwstr>6d2dfeed-48f8-46c1-8d93-f2dee49029d1</vt:lpwstr>
  </property>
  <property fmtid="{D5CDD505-2E9C-101B-9397-08002B2CF9AE}" pid="10" name="MSIP_Label_7761d327-a507-4ad0-8b8f-77f7a3f42f2c_ContentBits">
    <vt:lpwstr>0</vt:lpwstr>
  </property>
</Properties>
</file>

<file path=docProps/thumbnail.jpeg>
</file>